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70" r:id="rId5"/>
    <p:sldId id="263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7474" autoAdjust="0"/>
  </p:normalViewPr>
  <p:slideViewPr>
    <p:cSldViewPr snapToGrid="0" showGuides="1">
      <p:cViewPr varScale="1">
        <p:scale>
          <a:sx n="58" d="100"/>
          <a:sy n="58" d="100"/>
        </p:scale>
        <p:origin x="72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03041466\AppData\Roaming\Microsoft\Excel\Tilastodata%202026%20hakukierrokset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Hakemukset: edustustot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Edustusto!$M$21:$Q$21</c:f>
              <c:strCache>
                <c:ptCount val="5"/>
                <c:pt idx="0">
                  <c:v>Kevät 2024</c:v>
                </c:pt>
                <c:pt idx="1">
                  <c:v>Syksy 2024</c:v>
                </c:pt>
                <c:pt idx="2">
                  <c:v>Kevät 2025</c:v>
                </c:pt>
                <c:pt idx="3">
                  <c:v>Syksy 2025</c:v>
                </c:pt>
                <c:pt idx="4">
                  <c:v>Kevät 2026</c:v>
                </c:pt>
              </c:strCache>
            </c:strRef>
          </c:cat>
          <c:val>
            <c:numRef>
              <c:f>Edustusto!$M$12:$Q$12</c:f>
              <c:numCache>
                <c:formatCode>General</c:formatCode>
                <c:ptCount val="5"/>
                <c:pt idx="0">
                  <c:v>337</c:v>
                </c:pt>
                <c:pt idx="1">
                  <c:v>537</c:v>
                </c:pt>
                <c:pt idx="2">
                  <c:v>620</c:v>
                </c:pt>
                <c:pt idx="3">
                  <c:v>763</c:v>
                </c:pt>
                <c:pt idx="4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7-41A5-970D-1C46070E9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921296"/>
        <c:axId val="209918416"/>
      </c:barChart>
      <c:catAx>
        <c:axId val="20992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09918416"/>
        <c:crosses val="autoZero"/>
        <c:auto val="1"/>
        <c:lblAlgn val="ctr"/>
        <c:lblOffset val="100"/>
        <c:noMultiLvlLbl val="0"/>
      </c:catAx>
      <c:valAx>
        <c:axId val="20991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0992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22.6.2026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22/06/2026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22/06/2026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22/06/2026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22/06/2026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22/06/2026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22/06/2026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22/06/2026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22/06/2026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22/06/2026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22/06/2026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22/06/2026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22/06/2026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22/06/2026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22/06/2026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edustustot: EDUFI-harjoitteluhakemusten kokonaismäärä / hakukierros 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pPr/>
              <a:t>22/06/2026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1</a:t>
            </a:fld>
            <a:endParaRPr lang="en-GB"/>
          </a:p>
        </p:txBody>
      </p:sp>
      <p:graphicFrame>
        <p:nvGraphicFramePr>
          <p:cNvPr id="9" name="Kaavio 8" descr="Pylväsdiagrammi harjoitteluhakemusten kokonaismäärästä">
            <a:extLst>
              <a:ext uri="{FF2B5EF4-FFF2-40B4-BE49-F238E27FC236}">
                <a16:creationId xmlns:a16="http://schemas.microsoft.com/office/drawing/2014/main" id="{34BD63AF-BA99-95F8-EA5C-100CD5D344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758116"/>
              </p:ext>
            </p:extLst>
          </p:nvPr>
        </p:nvGraphicFramePr>
        <p:xfrm>
          <a:off x="896568" y="1769948"/>
          <a:ext cx="10408592" cy="43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Kuva 13" descr="Kuva, joka sisältää harjoittelulogon">
            <a:extLst>
              <a:ext uri="{FF2B5EF4-FFF2-40B4-BE49-F238E27FC236}">
                <a16:creationId xmlns:a16="http://schemas.microsoft.com/office/drawing/2014/main" id="{07884A7A-035A-2EF3-FEC2-852C78AD39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979" y="0"/>
            <a:ext cx="2471057" cy="247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76352" y="721934"/>
            <a:ext cx="4496528" cy="4481437"/>
          </a:xfrm>
        </p:spPr>
        <p:txBody>
          <a:bodyPr/>
          <a:lstStyle/>
          <a:p>
            <a:r>
              <a:rPr lang="fi-FI" dirty="0"/>
              <a:t>Suomen edustustot: </a:t>
            </a:r>
            <a:r>
              <a:rPr lang="fi-FI" dirty="0" err="1"/>
              <a:t>EDUFI-harjoittelu</a:t>
            </a:r>
            <a:r>
              <a:rPr lang="fi-FI" dirty="0"/>
              <a:t>-hakemusten määrä per harjoittelupaikka 2025 ja 2026 hakukierroksilla </a:t>
            </a:r>
          </a:p>
        </p:txBody>
      </p:sp>
      <p:graphicFrame>
        <p:nvGraphicFramePr>
          <p:cNvPr id="12" name="Taulukko 11">
            <a:extLst>
              <a:ext uri="{FF2B5EF4-FFF2-40B4-BE49-F238E27FC236}">
                <a16:creationId xmlns:a16="http://schemas.microsoft.com/office/drawing/2014/main" id="{7E17664F-F85F-20A2-5C21-7D5C8DA64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812248"/>
              </p:ext>
            </p:extLst>
          </p:nvPr>
        </p:nvGraphicFramePr>
        <p:xfrm>
          <a:off x="719120" y="106128"/>
          <a:ext cx="5456902" cy="6694234"/>
        </p:xfrm>
        <a:graphic>
          <a:graphicData uri="http://schemas.openxmlformats.org/drawingml/2006/table">
            <a:tbl>
              <a:tblPr firstRow="1"/>
              <a:tblGrid>
                <a:gridCol w="1022594">
                  <a:extLst>
                    <a:ext uri="{9D8B030D-6E8A-4147-A177-3AD203B41FA5}">
                      <a16:colId xmlns:a16="http://schemas.microsoft.com/office/drawing/2014/main" val="2050715582"/>
                    </a:ext>
                  </a:extLst>
                </a:gridCol>
                <a:gridCol w="2142636">
                  <a:extLst>
                    <a:ext uri="{9D8B030D-6E8A-4147-A177-3AD203B41FA5}">
                      <a16:colId xmlns:a16="http://schemas.microsoft.com/office/drawing/2014/main" val="3016075202"/>
                    </a:ext>
                  </a:extLst>
                </a:gridCol>
                <a:gridCol w="782800">
                  <a:extLst>
                    <a:ext uri="{9D8B030D-6E8A-4147-A177-3AD203B41FA5}">
                      <a16:colId xmlns:a16="http://schemas.microsoft.com/office/drawing/2014/main" val="784297252"/>
                    </a:ext>
                  </a:extLst>
                </a:gridCol>
                <a:gridCol w="771453">
                  <a:extLst>
                    <a:ext uri="{9D8B030D-6E8A-4147-A177-3AD203B41FA5}">
                      <a16:colId xmlns:a16="http://schemas.microsoft.com/office/drawing/2014/main" val="1609548442"/>
                    </a:ext>
                  </a:extLst>
                </a:gridCol>
                <a:gridCol w="737419">
                  <a:extLst>
                    <a:ext uri="{9D8B030D-6E8A-4147-A177-3AD203B41FA5}">
                      <a16:colId xmlns:a16="http://schemas.microsoft.com/office/drawing/2014/main" val="3834499575"/>
                    </a:ext>
                  </a:extLst>
                </a:gridCol>
              </a:tblGrid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Harjoittelupaikka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Kevät 2025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Syksy 2025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Kevät 2026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132736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Algeria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Alger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129496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Vietnam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Hanoi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138524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Malesia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Kuala Lumpur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22010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Lima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06452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Meksiko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México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12035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Saudi-Arabia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Riad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27040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Namibia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Windhoek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543765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Sveitsi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Geneve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80535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Arabiemiraatit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Abu Dhabi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84385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Nigeria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Abuja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08687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Turkki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Ankara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535822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Kazakstan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Astana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13651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Thaimaa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Bangkok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33060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Saksa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Berliini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92726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Kolumbia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Bogota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51197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Brasilia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Brasília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89011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Belgia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Bryssel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588875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Belgia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Bryssel / Eduskunnan EU-sihteeristö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81229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Belgia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Bryssel / Nato-edustusto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2621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Qatar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Doha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279256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Alankomaat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Haag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0239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Hongkong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Hongkong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26058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Indonesia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Jakarta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951545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Egypti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Kairo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603252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Tanska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Kööpenhamina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76888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Sambia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Lusaka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73920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Filippiinit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Manila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19294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Kypros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Nikosia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985111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Ranska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Pariisi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86374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Ranska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Pariisi / OECD-edustusto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96823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Kiina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Peking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08055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Kosovo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Pristina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124893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Kiina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Shanghai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189444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Singapore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Singapore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659529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Etelä-Korea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Soul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- 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592157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Ruotsi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Tukholma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950545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Puola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Varsova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719211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Yhdysvallat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72793"/>
                  </a:ext>
                </a:extLst>
              </a:tr>
              <a:tr h="1565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Itävalta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Wien / Etyj-edustusto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645030"/>
                  </a:ext>
                </a:extLst>
              </a:tr>
              <a:tr h="151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i-FI" sz="1050" b="1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Hakemuksia yhteensä 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620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05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763</a:t>
                      </a:r>
                    </a:p>
                  </a:txBody>
                  <a:tcPr marL="3254" marR="3254" marT="32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fi-FI" sz="1050" b="1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590</a:t>
                      </a:r>
                    </a:p>
                  </a:txBody>
                  <a:tcPr marL="3254" marR="3254" marT="325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193463"/>
                  </a:ext>
                </a:extLst>
              </a:tr>
            </a:tbl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8070254" y="6297657"/>
            <a:ext cx="883594" cy="262309"/>
          </a:xfrm>
        </p:spPr>
        <p:txBody>
          <a:bodyPr/>
          <a:lstStyle/>
          <a:p>
            <a:fld id="{4277EC85-4D15-49C2-BC7E-D16BEE2436BA}" type="datetime1">
              <a:rPr lang="en-GB" smtClean="0"/>
              <a:pPr/>
              <a:t>22/06/2026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044448" y="6305686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439360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8928510E137754B9D2E220B23CA36C1" ma:contentTypeVersion="12" ma:contentTypeDescription="Luo uusi asiakirja." ma:contentTypeScope="" ma:versionID="a28a57cf09947106907d8711088e42ab">
  <xsd:schema xmlns:xsd="http://www.w3.org/2001/XMLSchema" xmlns:xs="http://www.w3.org/2001/XMLSchema" xmlns:p="http://schemas.microsoft.com/office/2006/metadata/properties" xmlns:ns2="19eb8ff8-d09b-4fd5-96dd-3aa40433e819" xmlns:ns3="439c5363-847d-4bee-8d1a-93e774fbd0df" targetNamespace="http://schemas.microsoft.com/office/2006/metadata/properties" ma:root="true" ma:fieldsID="bd34ad30469183e4ed0bd7bd7c2dd543" ns2:_="" ns3:_="">
    <xsd:import namespace="19eb8ff8-d09b-4fd5-96dd-3aa40433e819"/>
    <xsd:import namespace="439c5363-847d-4bee-8d1a-93e774fbd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b8ff8-d09b-4fd5-96dd-3aa40433e8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28983c08-80de-4da5-8643-08952c55be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c5363-847d-4bee-8d1a-93e774fbd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1ba5ca-e8cc-4c17-b291-20998e1a113a}" ma:internalName="TaxCatchAll" ma:showField="CatchAllData" ma:web="439c5363-847d-4bee-8d1a-93e774fbd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Sisältölaji"/>
        <xsd:element ref="dc:title" minOccurs="0" maxOccurs="1" ma:index="3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9c5363-847d-4bee-8d1a-93e774fbd0df" xsi:nil="true"/>
    <lcf76f155ced4ddcb4097134ff3c332f xmlns="19eb8ff8-d09b-4fd5-96dd-3aa40433e81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138DC-E5C6-4756-B61B-7769AB62A3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eb8ff8-d09b-4fd5-96dd-3aa40433e819"/>
    <ds:schemaRef ds:uri="439c5363-847d-4bee-8d1a-93e774fbd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6B3F02-EAD6-4E29-913E-B67E640A815E}">
  <ds:schemaRefs>
    <ds:schemaRef ds:uri="http://schemas.microsoft.com/office/2006/metadata/properties"/>
    <ds:schemaRef ds:uri="http://schemas.microsoft.com/office/infopath/2007/PartnerControls"/>
    <ds:schemaRef ds:uri="439c5363-847d-4bee-8d1a-93e774fbd0df"/>
    <ds:schemaRef ds:uri="19eb8ff8-d09b-4fd5-96dd-3aa40433e819"/>
  </ds:schemaRefs>
</ds:datastoreItem>
</file>

<file path=customXml/itemProps3.xml><?xml version="1.0" encoding="utf-8"?>
<ds:datastoreItem xmlns:ds="http://schemas.openxmlformats.org/officeDocument/2006/customXml" ds:itemID="{217597E6-EA93-4744-88FB-424E372095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OPH-ppt-pohja_2020</Template>
  <TotalTime>30</TotalTime>
  <Words>272</Words>
  <Application>Microsoft Office PowerPoint</Application>
  <PresentationFormat>Laajakuva</PresentationFormat>
  <Paragraphs>214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7" baseType="lpstr">
      <vt:lpstr>Aptos Narrow</vt:lpstr>
      <vt:lpstr>Arial</vt:lpstr>
      <vt:lpstr>Calibri</vt:lpstr>
      <vt:lpstr>Verdana</vt:lpstr>
      <vt:lpstr>Opetushallitus</vt:lpstr>
      <vt:lpstr>Suomen edustustot: EDUFI-harjoitteluhakemusten kokonaismäärä / hakukierros </vt:lpstr>
      <vt:lpstr>Suomen edustustot: EDUFI-harjoittelu-hakemusten määrä per harjoittelupaikka 2025 ja 2026 hakukierroksilla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Jokinen Päivi (OPH)</dc:creator>
  <cp:lastModifiedBy>Jokinen Päivi (OPH)</cp:lastModifiedBy>
  <cp:revision>3</cp:revision>
  <dcterms:created xsi:type="dcterms:W3CDTF">2026-06-22T11:37:15Z</dcterms:created>
  <dcterms:modified xsi:type="dcterms:W3CDTF">2026-06-22T12:07:30Z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0x010100E8928510E137754B9D2E220B23CA36C1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