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529" r:id="rId2"/>
    <p:sldId id="530" r:id="rId3"/>
    <p:sldId id="259" r:id="rId4"/>
    <p:sldId id="518" r:id="rId5"/>
    <p:sldId id="519" r:id="rId6"/>
    <p:sldId id="531" r:id="rId7"/>
    <p:sldId id="520" r:id="rId8"/>
    <p:sldId id="521" r:id="rId9"/>
    <p:sldId id="522" r:id="rId10"/>
    <p:sldId id="527" r:id="rId11"/>
    <p:sldId id="517" r:id="rId12"/>
    <p:sldId id="318" r:id="rId13"/>
    <p:sldId id="528" r:id="rId14"/>
    <p:sldId id="532" r:id="rId15"/>
    <p:sldId id="533" r:id="rId16"/>
    <p:sldId id="514" r:id="rId17"/>
    <p:sldId id="524" r:id="rId18"/>
    <p:sldId id="525" r:id="rId19"/>
    <p:sldId id="526" r:id="rId20"/>
    <p:sldId id="286" r:id="rId21"/>
    <p:sldId id="299" r:id="rId22"/>
    <p:sldId id="534" r:id="rId23"/>
    <p:sldId id="301" r:id="rId24"/>
    <p:sldId id="285" r:id="rId25"/>
    <p:sldId id="302" r:id="rId26"/>
    <p:sldId id="303" r:id="rId27"/>
    <p:sldId id="308" r:id="rId28"/>
    <p:sldId id="283" r:id="rId29"/>
    <p:sldId id="310" r:id="rId30"/>
    <p:sldId id="287" r:id="rId31"/>
    <p:sldId id="311" r:id="rId32"/>
    <p:sldId id="312" r:id="rId33"/>
    <p:sldId id="330" r:id="rId34"/>
    <p:sldId id="53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03135091" initials="0" lastIdx="1" clrIdx="0">
    <p:extLst>
      <p:ext uri="{19B8F6BF-5375-455C-9EA6-DF929625EA0E}">
        <p15:presenceInfo xmlns:p15="http://schemas.microsoft.com/office/powerpoint/2012/main" userId="0313509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0FFFF"/>
    <a:srgbClr val="FF99FF"/>
    <a:srgbClr val="FF6600"/>
    <a:srgbClr val="99CCFF"/>
    <a:srgbClr val="800080"/>
    <a:srgbClr val="0033CC"/>
    <a:srgbClr val="CCECFF"/>
    <a:srgbClr val="FF66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3792" autoAdjust="0"/>
  </p:normalViewPr>
  <p:slideViewPr>
    <p:cSldViewPr snapToGrid="0">
      <p:cViewPr varScale="1">
        <p:scale>
          <a:sx n="67" d="100"/>
          <a:sy n="67" d="100"/>
        </p:scale>
        <p:origin x="51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BDB7DF-D60C-485C-B3BD-7737370033B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i-FI"/>
        </a:p>
      </dgm:t>
    </dgm:pt>
    <dgm:pt modelId="{A9BD2224-5639-4D39-9EBF-14733C59F955}">
      <dgm:prSet phldrT="[Teksti]" custT="1"/>
      <dgm:spPr>
        <a:solidFill>
          <a:srgbClr val="7030A0"/>
        </a:solidFill>
      </dgm:spPr>
      <dgm:t>
        <a:bodyPr/>
        <a:lstStyle/>
        <a:p>
          <a:r>
            <a:rPr lang="sv-SE" sz="2700" b="1" dirty="0">
              <a:latin typeface="+mj-lt"/>
            </a:rPr>
            <a:t>Rätt till trygg lärmiljö</a:t>
          </a:r>
        </a:p>
        <a:p>
          <a:r>
            <a:rPr lang="sv-SE" sz="1800" dirty="0">
              <a:latin typeface="+mj-lt"/>
            </a:rPr>
            <a:t>Lagen om grundläggande utbildning (628/1998), gymnasielagen (714/2018) och lagen om yrkesutbildning (531/2017) </a:t>
          </a:r>
        </a:p>
      </dgm:t>
    </dgm:pt>
    <dgm:pt modelId="{4A9F33E8-3F60-4F68-9072-DE1D4E18DD5C}" type="parTrans" cxnId="{2D28FA16-44D2-4A65-A9B3-8A6C46014F2F}">
      <dgm:prSet/>
      <dgm:spPr/>
      <dgm:t>
        <a:bodyPr/>
        <a:lstStyle/>
        <a:p>
          <a:endParaRPr lang="fi-FI"/>
        </a:p>
      </dgm:t>
    </dgm:pt>
    <dgm:pt modelId="{69117A3A-606F-46BB-BBD6-8B4E40675BE8}" type="sibTrans" cxnId="{2D28FA16-44D2-4A65-A9B3-8A6C46014F2F}">
      <dgm:prSet/>
      <dgm:spPr/>
      <dgm:t>
        <a:bodyPr/>
        <a:lstStyle/>
        <a:p>
          <a:endParaRPr lang="fi-FI"/>
        </a:p>
      </dgm:t>
    </dgm:pt>
    <dgm:pt modelId="{F4278FA0-AC70-4E35-BC0C-FB424556AAFB}">
      <dgm:prSet phldrT="[Teksti]" custT="1"/>
      <dgm:spPr>
        <a:solidFill>
          <a:srgbClr val="7030A0"/>
        </a:solidFill>
      </dgm:spPr>
      <dgm:t>
        <a:bodyPr/>
        <a:lstStyle/>
        <a:p>
          <a:pPr marL="0" lvl="0" algn="ctr" defTabSz="533400">
            <a:lnSpc>
              <a:spcPct val="90000"/>
            </a:lnSpc>
            <a:spcBef>
              <a:spcPct val="0"/>
            </a:spcBef>
            <a:spcAft>
              <a:spcPct val="35000"/>
            </a:spcAft>
            <a:buNone/>
          </a:pPr>
          <a:r>
            <a:rPr lang="sv-SE" sz="2300" b="1" dirty="0">
              <a:latin typeface="+mj-lt"/>
            </a:rPr>
            <a:t>Plan för att skydda de studerande mot våld, mobbning och trakasseri</a:t>
          </a:r>
        </a:p>
        <a:p>
          <a:pPr marL="0" lvl="0" algn="ctr" defTabSz="533400">
            <a:lnSpc>
              <a:spcPct val="90000"/>
            </a:lnSpc>
            <a:spcBef>
              <a:spcPct val="0"/>
            </a:spcBef>
            <a:spcAft>
              <a:spcPct val="35000"/>
            </a:spcAft>
          </a:pPr>
          <a:r>
            <a:rPr lang="sv-SE" sz="1600" dirty="0">
              <a:latin typeface="+mj-lt"/>
            </a:rPr>
            <a:t>Lagen om elev- och studerandevård (1287/2013)</a:t>
          </a:r>
        </a:p>
      </dgm:t>
    </dgm:pt>
    <dgm:pt modelId="{7EE1DFD8-ED9C-46BD-9C77-B1E0842989BC}" type="parTrans" cxnId="{18C4FDE8-F711-40F9-A2FC-3892D24116DE}">
      <dgm:prSet/>
      <dgm:spPr/>
      <dgm:t>
        <a:bodyPr/>
        <a:lstStyle/>
        <a:p>
          <a:endParaRPr lang="fi-FI"/>
        </a:p>
      </dgm:t>
    </dgm:pt>
    <dgm:pt modelId="{7F18466E-9ECB-40E4-8B59-02C7E943C3A6}" type="sibTrans" cxnId="{18C4FDE8-F711-40F9-A2FC-3892D24116DE}">
      <dgm:prSet/>
      <dgm:spPr/>
      <dgm:t>
        <a:bodyPr/>
        <a:lstStyle/>
        <a:p>
          <a:endParaRPr lang="fi-FI"/>
        </a:p>
      </dgm:t>
    </dgm:pt>
    <dgm:pt modelId="{C366DBD6-7CDC-4C6C-AB51-6BF23EFFAB4C}">
      <dgm:prSet phldrT="[Teksti]" custT="1"/>
      <dgm:spPr>
        <a:solidFill>
          <a:srgbClr val="7030A0"/>
        </a:solidFill>
      </dgm:spPr>
      <dgm:t>
        <a:bodyPr/>
        <a:lstStyle/>
        <a:p>
          <a:r>
            <a:rPr lang="sv-SE" sz="2000" b="1" dirty="0">
              <a:latin typeface="+mj-lt"/>
            </a:rPr>
            <a:t>Sexuella trakasserier är diskriminering</a:t>
          </a:r>
        </a:p>
        <a:p>
          <a:r>
            <a:rPr lang="sv-SE" sz="1600" dirty="0">
              <a:latin typeface="+mj-lt"/>
            </a:rPr>
            <a:t>Lagen om jämställdhet mellan kvinnor och män (609/1986)</a:t>
          </a:r>
        </a:p>
        <a:p>
          <a:r>
            <a:rPr lang="sv-SE" sz="1600" b="1" dirty="0">
              <a:latin typeface="+mj-lt"/>
            </a:rPr>
            <a:t>Diskrimineringslagen förbjuder diskriminering enligt lagens diskrimineringsgrunder (till exempel på grund av ursprung, sexuell läggning, språk, religion, funktionshinder eller hälsotillstånd).</a:t>
          </a:r>
        </a:p>
        <a:p>
          <a:r>
            <a:rPr lang="sv-SE" sz="1600" dirty="0">
              <a:latin typeface="+mj-lt"/>
            </a:rPr>
            <a:t>Diskrimineringslagen (1325/2014)</a:t>
          </a:r>
        </a:p>
      </dgm:t>
    </dgm:pt>
    <dgm:pt modelId="{068ADD48-2BA1-41D2-B412-E3B1F5AA7535}" type="parTrans" cxnId="{98764CE0-9476-407E-9BCB-61607ED981CF}">
      <dgm:prSet/>
      <dgm:spPr/>
      <dgm:t>
        <a:bodyPr/>
        <a:lstStyle/>
        <a:p>
          <a:endParaRPr lang="fi-FI"/>
        </a:p>
      </dgm:t>
    </dgm:pt>
    <dgm:pt modelId="{42EE3F8F-C9F2-4715-83EA-1A283C357DF5}" type="sibTrans" cxnId="{98764CE0-9476-407E-9BCB-61607ED981CF}">
      <dgm:prSet/>
      <dgm:spPr/>
      <dgm:t>
        <a:bodyPr/>
        <a:lstStyle/>
        <a:p>
          <a:endParaRPr lang="fi-FI"/>
        </a:p>
      </dgm:t>
    </dgm:pt>
    <dgm:pt modelId="{151079BA-C8D5-4541-AFA4-88EC6A1A49F6}">
      <dgm:prSet phldrT="[Teksti]" custT="1"/>
      <dgm:spPr>
        <a:solidFill>
          <a:srgbClr val="7030A0"/>
        </a:solidFill>
      </dgm:spPr>
      <dgm:t>
        <a:bodyPr/>
        <a:lstStyle/>
        <a:p>
          <a:r>
            <a:rPr lang="sv-SE" sz="1800" b="1" dirty="0">
              <a:latin typeface="+mj-lt"/>
            </a:rPr>
            <a:t>Hälso- och sjukvårdslagen förpliktar läroanstalten att med tre års mellanrum följa upp att skolmiljön är sund och trygg. Uppföljningen omfattar också sexuella trakasserier och de åtgärder som vidtagits. </a:t>
          </a:r>
        </a:p>
        <a:p>
          <a:r>
            <a:rPr lang="sv-SE" sz="1800" dirty="0">
              <a:latin typeface="+mj-lt"/>
            </a:rPr>
            <a:t>Hälso- och sjukvårdslag (1326/2010)</a:t>
          </a:r>
        </a:p>
      </dgm:t>
    </dgm:pt>
    <dgm:pt modelId="{79E9C70F-D157-40BE-BCE8-F0D079DAF3DA}" type="parTrans" cxnId="{7AE07214-DD30-4E0F-93D1-D2E76DD862E9}">
      <dgm:prSet/>
      <dgm:spPr/>
      <dgm:t>
        <a:bodyPr/>
        <a:lstStyle/>
        <a:p>
          <a:endParaRPr lang="fi-FI"/>
        </a:p>
      </dgm:t>
    </dgm:pt>
    <dgm:pt modelId="{71DB4648-8178-43C5-8DFF-04C0DABE8341}" type="sibTrans" cxnId="{7AE07214-DD30-4E0F-93D1-D2E76DD862E9}">
      <dgm:prSet/>
      <dgm:spPr/>
      <dgm:t>
        <a:bodyPr/>
        <a:lstStyle/>
        <a:p>
          <a:endParaRPr lang="fi-FI"/>
        </a:p>
      </dgm:t>
    </dgm:pt>
    <dgm:pt modelId="{BABD6151-B0CF-4A5E-8F9C-8F83AC0158E3}">
      <dgm:prSet phldrT="[Teksti]" custT="1"/>
      <dgm:spPr>
        <a:solidFill>
          <a:srgbClr val="7030A0"/>
        </a:solidFill>
      </dgm:spPr>
      <dgm:t>
        <a:bodyPr/>
        <a:lstStyle/>
        <a:p>
          <a:r>
            <a:rPr lang="sv-SE" sz="2800" b="1" dirty="0">
              <a:latin typeface="+mj-lt"/>
            </a:rPr>
            <a:t>Sexualbrott</a:t>
          </a:r>
          <a:r>
            <a:rPr lang="sv-SE" sz="1700" dirty="0">
              <a:latin typeface="+mj-lt"/>
            </a:rPr>
            <a:t> </a:t>
          </a:r>
        </a:p>
        <a:p>
          <a:r>
            <a:rPr lang="sv-SE" sz="1700" dirty="0">
              <a:latin typeface="+mj-lt"/>
            </a:rPr>
            <a:t>(våldtäkt, tvingande till sexuell handling, sexuellt utnyttjande, sexuellt antastande, sexuellt utnyttjande av barn, lockande av barn i sexuella syften, köp av sexuella tjänster av ung person) </a:t>
          </a:r>
        </a:p>
        <a:p>
          <a:r>
            <a:rPr lang="sv-SE" sz="1800" dirty="0">
              <a:latin typeface="+mj-lt"/>
            </a:rPr>
            <a:t>Strafflagen (39/1889)</a:t>
          </a:r>
        </a:p>
      </dgm:t>
    </dgm:pt>
    <dgm:pt modelId="{8CA4D6EC-B0D7-4DFA-8907-DD1818FD2C1E}" type="parTrans" cxnId="{424A51BC-0AEA-4715-BA80-0A64A35AC0D4}">
      <dgm:prSet/>
      <dgm:spPr/>
      <dgm:t>
        <a:bodyPr/>
        <a:lstStyle/>
        <a:p>
          <a:endParaRPr lang="fi-FI"/>
        </a:p>
      </dgm:t>
    </dgm:pt>
    <dgm:pt modelId="{656A22DB-F3E4-40D1-A05F-93B25E5FA2EE}" type="sibTrans" cxnId="{424A51BC-0AEA-4715-BA80-0A64A35AC0D4}">
      <dgm:prSet/>
      <dgm:spPr/>
      <dgm:t>
        <a:bodyPr/>
        <a:lstStyle/>
        <a:p>
          <a:endParaRPr lang="fi-FI"/>
        </a:p>
      </dgm:t>
    </dgm:pt>
    <dgm:pt modelId="{A66C1ECC-BED3-4E91-BAC1-BF2A671A7FCA}">
      <dgm:prSet custT="1"/>
      <dgm:spPr>
        <a:solidFill>
          <a:srgbClr val="7030A0"/>
        </a:solidFill>
      </dgm:spPr>
      <dgm:t>
        <a:bodyPr/>
        <a:lstStyle/>
        <a:p>
          <a:r>
            <a:rPr lang="sv-SE" b="1" dirty="0">
              <a:latin typeface="+mj-lt"/>
            </a:rPr>
            <a:t>Trakasserier kan leda till en anmärkning/ en varning/ till att anställningsförhållandet hävs</a:t>
          </a:r>
        </a:p>
        <a:p>
          <a:r>
            <a:rPr lang="sv-SE" sz="1800" dirty="0">
              <a:latin typeface="+mj-lt"/>
            </a:rPr>
            <a:t>Lagen om kommunala tjänsteinnehavare (304/2003), statstjänstemannalagen (750/1994) och arbetsavtalslagen (55/2001)</a:t>
          </a:r>
        </a:p>
      </dgm:t>
    </dgm:pt>
    <dgm:pt modelId="{35AD3CA7-379F-4E30-B18B-5A58CFAE3F67}" type="parTrans" cxnId="{05ACEB28-E2E3-452E-AF8E-14D8D636D2DB}">
      <dgm:prSet/>
      <dgm:spPr/>
      <dgm:t>
        <a:bodyPr/>
        <a:lstStyle/>
        <a:p>
          <a:endParaRPr lang="fi-FI"/>
        </a:p>
      </dgm:t>
    </dgm:pt>
    <dgm:pt modelId="{B9C60FAB-4427-4C5C-A708-FBE0FA223E0D}" type="sibTrans" cxnId="{05ACEB28-E2E3-452E-AF8E-14D8D636D2DB}">
      <dgm:prSet/>
      <dgm:spPr/>
      <dgm:t>
        <a:bodyPr/>
        <a:lstStyle/>
        <a:p>
          <a:endParaRPr lang="fi-FI"/>
        </a:p>
      </dgm:t>
    </dgm:pt>
    <dgm:pt modelId="{2FE28E28-5C5C-4F67-9598-A38EF197D5D5}" type="pres">
      <dgm:prSet presAssocID="{39BDB7DF-D60C-485C-B3BD-7737370033BB}" presName="diagram" presStyleCnt="0">
        <dgm:presLayoutVars>
          <dgm:dir/>
          <dgm:resizeHandles val="exact"/>
        </dgm:presLayoutVars>
      </dgm:prSet>
      <dgm:spPr/>
    </dgm:pt>
    <dgm:pt modelId="{A74372C5-1077-4DDC-9FA1-DDD6D1C411F4}" type="pres">
      <dgm:prSet presAssocID="{A9BD2224-5639-4D39-9EBF-14733C59F955}" presName="node" presStyleLbl="node1" presStyleIdx="0" presStyleCnt="6" custScaleX="102937" custScaleY="128917" custLinFactNeighborX="1188">
        <dgm:presLayoutVars>
          <dgm:bulletEnabled val="1"/>
        </dgm:presLayoutVars>
      </dgm:prSet>
      <dgm:spPr/>
    </dgm:pt>
    <dgm:pt modelId="{278A3F08-AEC2-4909-8C1E-4A124BD01F01}" type="pres">
      <dgm:prSet presAssocID="{69117A3A-606F-46BB-BBD6-8B4E40675BE8}" presName="sibTrans" presStyleCnt="0"/>
      <dgm:spPr/>
    </dgm:pt>
    <dgm:pt modelId="{304F441E-BB61-4264-9091-0C97E8C7C7AD}" type="pres">
      <dgm:prSet presAssocID="{F4278FA0-AC70-4E35-BC0C-FB424556AAFB}" presName="node" presStyleLbl="node1" presStyleIdx="1" presStyleCnt="6" custScaleX="108316" custScaleY="130281">
        <dgm:presLayoutVars>
          <dgm:bulletEnabled val="1"/>
        </dgm:presLayoutVars>
      </dgm:prSet>
      <dgm:spPr/>
    </dgm:pt>
    <dgm:pt modelId="{E914FBED-A59B-4034-9DBB-55449EE46288}" type="pres">
      <dgm:prSet presAssocID="{7F18466E-9ECB-40E4-8B59-02C7E943C3A6}" presName="sibTrans" presStyleCnt="0"/>
      <dgm:spPr/>
    </dgm:pt>
    <dgm:pt modelId="{55CA611A-D1FF-4C49-82D2-68FDC646625A}" type="pres">
      <dgm:prSet presAssocID="{C366DBD6-7CDC-4C6C-AB51-6BF23EFFAB4C}" presName="node" presStyleLbl="node1" presStyleIdx="2" presStyleCnt="6" custScaleX="110839" custScaleY="125326" custLinFactNeighborX="-3602" custLinFactNeighborY="466">
        <dgm:presLayoutVars>
          <dgm:bulletEnabled val="1"/>
        </dgm:presLayoutVars>
      </dgm:prSet>
      <dgm:spPr/>
    </dgm:pt>
    <dgm:pt modelId="{16B70511-7DB6-476A-9B8A-FA2D63BD5EF4}" type="pres">
      <dgm:prSet presAssocID="{42EE3F8F-C9F2-4715-83EA-1A283C357DF5}" presName="sibTrans" presStyleCnt="0"/>
      <dgm:spPr/>
    </dgm:pt>
    <dgm:pt modelId="{5520D676-8EF0-4F44-960A-DFCE23E14FDF}" type="pres">
      <dgm:prSet presAssocID="{151079BA-C8D5-4541-AFA4-88EC6A1A49F6}" presName="node" presStyleLbl="node1" presStyleIdx="3" presStyleCnt="6" custScaleX="106902" custScaleY="114123" custLinFactNeighborX="-2204" custLinFactNeighborY="-5177">
        <dgm:presLayoutVars>
          <dgm:bulletEnabled val="1"/>
        </dgm:presLayoutVars>
      </dgm:prSet>
      <dgm:spPr/>
    </dgm:pt>
    <dgm:pt modelId="{78240A80-C8FA-4D24-9343-26797CC125CC}" type="pres">
      <dgm:prSet presAssocID="{71DB4648-8178-43C5-8DFF-04C0DABE8341}" presName="sibTrans" presStyleCnt="0"/>
      <dgm:spPr/>
    </dgm:pt>
    <dgm:pt modelId="{09E840B3-782E-40E9-B892-20FF84D51B99}" type="pres">
      <dgm:prSet presAssocID="{BABD6151-B0CF-4A5E-8F9C-8F83AC0158E3}" presName="node" presStyleLbl="node1" presStyleIdx="4" presStyleCnt="6" custScaleX="105124" custScaleY="109878" custLinFactNeighborX="-3766" custLinFactNeighborY="-6313">
        <dgm:presLayoutVars>
          <dgm:bulletEnabled val="1"/>
        </dgm:presLayoutVars>
      </dgm:prSet>
      <dgm:spPr/>
    </dgm:pt>
    <dgm:pt modelId="{F66A3D0D-2A4D-4C3A-9B27-AE1771A4794C}" type="pres">
      <dgm:prSet presAssocID="{656A22DB-F3E4-40D1-A05F-93B25E5FA2EE}" presName="sibTrans" presStyleCnt="0"/>
      <dgm:spPr/>
    </dgm:pt>
    <dgm:pt modelId="{95301CDE-3D35-429A-AF92-951E327A2CC6}" type="pres">
      <dgm:prSet presAssocID="{A66C1ECC-BED3-4E91-BAC1-BF2A671A7FCA}" presName="node" presStyleLbl="node1" presStyleIdx="5" presStyleCnt="6" custScaleX="112680" custScaleY="105649" custLinFactNeighborX="-6562" custLinFactNeighborY="-10198">
        <dgm:presLayoutVars>
          <dgm:bulletEnabled val="1"/>
        </dgm:presLayoutVars>
      </dgm:prSet>
      <dgm:spPr/>
    </dgm:pt>
  </dgm:ptLst>
  <dgm:cxnLst>
    <dgm:cxn modelId="{7AE07214-DD30-4E0F-93D1-D2E76DD862E9}" srcId="{39BDB7DF-D60C-485C-B3BD-7737370033BB}" destId="{151079BA-C8D5-4541-AFA4-88EC6A1A49F6}" srcOrd="3" destOrd="0" parTransId="{79E9C70F-D157-40BE-BCE8-F0D079DAF3DA}" sibTransId="{71DB4648-8178-43C5-8DFF-04C0DABE8341}"/>
    <dgm:cxn modelId="{2D28FA16-44D2-4A65-A9B3-8A6C46014F2F}" srcId="{39BDB7DF-D60C-485C-B3BD-7737370033BB}" destId="{A9BD2224-5639-4D39-9EBF-14733C59F955}" srcOrd="0" destOrd="0" parTransId="{4A9F33E8-3F60-4F68-9072-DE1D4E18DD5C}" sibTransId="{69117A3A-606F-46BB-BBD6-8B4E40675BE8}"/>
    <dgm:cxn modelId="{05ACEB28-E2E3-452E-AF8E-14D8D636D2DB}" srcId="{39BDB7DF-D60C-485C-B3BD-7737370033BB}" destId="{A66C1ECC-BED3-4E91-BAC1-BF2A671A7FCA}" srcOrd="5" destOrd="0" parTransId="{35AD3CA7-379F-4E30-B18B-5A58CFAE3F67}" sibTransId="{B9C60FAB-4427-4C5C-A708-FBE0FA223E0D}"/>
    <dgm:cxn modelId="{9226B82D-E994-4AA0-9560-BDF9E53BFD21}" type="presOf" srcId="{BABD6151-B0CF-4A5E-8F9C-8F83AC0158E3}" destId="{09E840B3-782E-40E9-B892-20FF84D51B99}" srcOrd="0" destOrd="0" presId="urn:microsoft.com/office/officeart/2005/8/layout/default"/>
    <dgm:cxn modelId="{4F5D4348-253C-4D96-86B2-95F9FE2108CF}" type="presOf" srcId="{A9BD2224-5639-4D39-9EBF-14733C59F955}" destId="{A74372C5-1077-4DDC-9FA1-DDD6D1C411F4}" srcOrd="0" destOrd="0" presId="urn:microsoft.com/office/officeart/2005/8/layout/default"/>
    <dgm:cxn modelId="{5B737950-4E86-412E-9110-CA1B7848BC48}" type="presOf" srcId="{C366DBD6-7CDC-4C6C-AB51-6BF23EFFAB4C}" destId="{55CA611A-D1FF-4C49-82D2-68FDC646625A}" srcOrd="0" destOrd="0" presId="urn:microsoft.com/office/officeart/2005/8/layout/default"/>
    <dgm:cxn modelId="{09302084-3941-41D0-9CAD-D49194024244}" type="presOf" srcId="{A66C1ECC-BED3-4E91-BAC1-BF2A671A7FCA}" destId="{95301CDE-3D35-429A-AF92-951E327A2CC6}" srcOrd="0" destOrd="0" presId="urn:microsoft.com/office/officeart/2005/8/layout/default"/>
    <dgm:cxn modelId="{C071049D-A4C6-4286-9D21-0C06EF9D5A31}" type="presOf" srcId="{39BDB7DF-D60C-485C-B3BD-7737370033BB}" destId="{2FE28E28-5C5C-4F67-9598-A38EF197D5D5}" srcOrd="0" destOrd="0" presId="urn:microsoft.com/office/officeart/2005/8/layout/default"/>
    <dgm:cxn modelId="{424A51BC-0AEA-4715-BA80-0A64A35AC0D4}" srcId="{39BDB7DF-D60C-485C-B3BD-7737370033BB}" destId="{BABD6151-B0CF-4A5E-8F9C-8F83AC0158E3}" srcOrd="4" destOrd="0" parTransId="{8CA4D6EC-B0D7-4DFA-8907-DD1818FD2C1E}" sibTransId="{656A22DB-F3E4-40D1-A05F-93B25E5FA2EE}"/>
    <dgm:cxn modelId="{966B16D6-415C-4EB7-AC84-8C9E2835DA17}" type="presOf" srcId="{151079BA-C8D5-4541-AFA4-88EC6A1A49F6}" destId="{5520D676-8EF0-4F44-960A-DFCE23E14FDF}" srcOrd="0" destOrd="0" presId="urn:microsoft.com/office/officeart/2005/8/layout/default"/>
    <dgm:cxn modelId="{155F17DC-69D4-49CF-82FF-035D8B8BF3DA}" type="presOf" srcId="{F4278FA0-AC70-4E35-BC0C-FB424556AAFB}" destId="{304F441E-BB61-4264-9091-0C97E8C7C7AD}" srcOrd="0" destOrd="0" presId="urn:microsoft.com/office/officeart/2005/8/layout/default"/>
    <dgm:cxn modelId="{98764CE0-9476-407E-9BCB-61607ED981CF}" srcId="{39BDB7DF-D60C-485C-B3BD-7737370033BB}" destId="{C366DBD6-7CDC-4C6C-AB51-6BF23EFFAB4C}" srcOrd="2" destOrd="0" parTransId="{068ADD48-2BA1-41D2-B412-E3B1F5AA7535}" sibTransId="{42EE3F8F-C9F2-4715-83EA-1A283C357DF5}"/>
    <dgm:cxn modelId="{18C4FDE8-F711-40F9-A2FC-3892D24116DE}" srcId="{39BDB7DF-D60C-485C-B3BD-7737370033BB}" destId="{F4278FA0-AC70-4E35-BC0C-FB424556AAFB}" srcOrd="1" destOrd="0" parTransId="{7EE1DFD8-ED9C-46BD-9C77-B1E0842989BC}" sibTransId="{7F18466E-9ECB-40E4-8B59-02C7E943C3A6}"/>
    <dgm:cxn modelId="{8E32A288-52AF-43EF-815F-84D650BBB1C9}" type="presParOf" srcId="{2FE28E28-5C5C-4F67-9598-A38EF197D5D5}" destId="{A74372C5-1077-4DDC-9FA1-DDD6D1C411F4}" srcOrd="0" destOrd="0" presId="urn:microsoft.com/office/officeart/2005/8/layout/default"/>
    <dgm:cxn modelId="{0E71DE7E-66A1-491C-B111-CC9578E58E9E}" type="presParOf" srcId="{2FE28E28-5C5C-4F67-9598-A38EF197D5D5}" destId="{278A3F08-AEC2-4909-8C1E-4A124BD01F01}" srcOrd="1" destOrd="0" presId="urn:microsoft.com/office/officeart/2005/8/layout/default"/>
    <dgm:cxn modelId="{4378761B-D374-46CD-8BF7-9E6C1FF1993B}" type="presParOf" srcId="{2FE28E28-5C5C-4F67-9598-A38EF197D5D5}" destId="{304F441E-BB61-4264-9091-0C97E8C7C7AD}" srcOrd="2" destOrd="0" presId="urn:microsoft.com/office/officeart/2005/8/layout/default"/>
    <dgm:cxn modelId="{83D32B2A-3AFD-4E93-9683-E1D0B1824BA1}" type="presParOf" srcId="{2FE28E28-5C5C-4F67-9598-A38EF197D5D5}" destId="{E914FBED-A59B-4034-9DBB-55449EE46288}" srcOrd="3" destOrd="0" presId="urn:microsoft.com/office/officeart/2005/8/layout/default"/>
    <dgm:cxn modelId="{7453D3A3-10FF-4B41-A055-26AD3AF85026}" type="presParOf" srcId="{2FE28E28-5C5C-4F67-9598-A38EF197D5D5}" destId="{55CA611A-D1FF-4C49-82D2-68FDC646625A}" srcOrd="4" destOrd="0" presId="urn:microsoft.com/office/officeart/2005/8/layout/default"/>
    <dgm:cxn modelId="{8D2BEA87-2A61-4396-88D5-C8AFBF924943}" type="presParOf" srcId="{2FE28E28-5C5C-4F67-9598-A38EF197D5D5}" destId="{16B70511-7DB6-476A-9B8A-FA2D63BD5EF4}" srcOrd="5" destOrd="0" presId="urn:microsoft.com/office/officeart/2005/8/layout/default"/>
    <dgm:cxn modelId="{FF5D1D78-53BE-4EFF-A1C7-898417A0E5E3}" type="presParOf" srcId="{2FE28E28-5C5C-4F67-9598-A38EF197D5D5}" destId="{5520D676-8EF0-4F44-960A-DFCE23E14FDF}" srcOrd="6" destOrd="0" presId="urn:microsoft.com/office/officeart/2005/8/layout/default"/>
    <dgm:cxn modelId="{E411F98E-F3B6-4BB0-8743-B2F0502A2D9C}" type="presParOf" srcId="{2FE28E28-5C5C-4F67-9598-A38EF197D5D5}" destId="{78240A80-C8FA-4D24-9343-26797CC125CC}" srcOrd="7" destOrd="0" presId="urn:microsoft.com/office/officeart/2005/8/layout/default"/>
    <dgm:cxn modelId="{F7D2CC93-42B1-4103-8AB5-32E5317A2DEF}" type="presParOf" srcId="{2FE28E28-5C5C-4F67-9598-A38EF197D5D5}" destId="{09E840B3-782E-40E9-B892-20FF84D51B99}" srcOrd="8" destOrd="0" presId="urn:microsoft.com/office/officeart/2005/8/layout/default"/>
    <dgm:cxn modelId="{0840E2BD-04E3-45DF-9E60-0EB76B3BF317}" type="presParOf" srcId="{2FE28E28-5C5C-4F67-9598-A38EF197D5D5}" destId="{F66A3D0D-2A4D-4C3A-9B27-AE1771A4794C}" srcOrd="9" destOrd="0" presId="urn:microsoft.com/office/officeart/2005/8/layout/default"/>
    <dgm:cxn modelId="{62469D6F-CB9D-4254-8C65-C4B8ABC0FDC0}" type="presParOf" srcId="{2FE28E28-5C5C-4F67-9598-A38EF197D5D5}" destId="{95301CDE-3D35-429A-AF92-951E327A2CC6}" srcOrd="10"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858950-CA1F-4A28-B9C8-C4BB2462C6EC}"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fi-FI"/>
        </a:p>
      </dgm:t>
    </dgm:pt>
    <dgm:pt modelId="{3789DD2E-7D13-47C6-99A7-31ADCFE17B3D}">
      <dgm:prSet phldrT="[Teksti]" custT="1"/>
      <dgm:spPr>
        <a:noFill/>
        <a:ln w="38100">
          <a:noFill/>
        </a:ln>
        <a:effectLst/>
      </dgm:spPr>
      <dgm:t>
        <a:bodyPr/>
        <a:lstStyle/>
        <a:p>
          <a:r>
            <a:rPr lang="sv-SE" sz="5000" b="1" dirty="0">
              <a:solidFill>
                <a:srgbClr val="00FFFF"/>
              </a:solidFill>
              <a:latin typeface="+mj-lt"/>
            </a:rPr>
            <a:t>Information om välbefinnandet i läroanstalten</a:t>
          </a:r>
        </a:p>
      </dgm:t>
    </dgm:pt>
    <dgm:pt modelId="{35219C65-B9B4-4CDF-B0F1-CF4538131C8D}" type="parTrans" cxnId="{80F41F90-404F-4AED-8D24-ADD0E37F6C38}">
      <dgm:prSet/>
      <dgm:spPr/>
      <dgm:t>
        <a:bodyPr/>
        <a:lstStyle/>
        <a:p>
          <a:endParaRPr lang="fi-FI"/>
        </a:p>
      </dgm:t>
    </dgm:pt>
    <dgm:pt modelId="{3808D5C6-B5B9-4A84-9E82-567260140119}" type="sibTrans" cxnId="{80F41F90-404F-4AED-8D24-ADD0E37F6C38}">
      <dgm:prSet/>
      <dgm:spPr/>
      <dgm:t>
        <a:bodyPr/>
        <a:lstStyle/>
        <a:p>
          <a:endParaRPr lang="fi-FI"/>
        </a:p>
      </dgm:t>
    </dgm:pt>
    <dgm:pt modelId="{5A9017E4-C464-4F4A-A71A-E05EC36ECCBB}">
      <dgm:prSet phldrT="[Teksti]"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sv-SE" sz="2000" b="1" dirty="0">
              <a:solidFill>
                <a:schemeClr val="bg1"/>
              </a:solidFill>
              <a:latin typeface="Calibri"/>
              <a:ea typeface="+mn-ea"/>
              <a:cs typeface="+mn-cs"/>
            </a:rPr>
            <a:t>Enkäten Hälsa i skolan</a:t>
          </a:r>
        </a:p>
      </dgm:t>
    </dgm:pt>
    <dgm:pt modelId="{B9B434E1-F4AC-4A2B-B2C3-19BC604F0999}" type="parTrans" cxnId="{D3670851-46A8-4DDD-97C9-AA7F39B46B72}">
      <dgm:prSet/>
      <dgm:spPr/>
      <dgm:t>
        <a:bodyPr/>
        <a:lstStyle/>
        <a:p>
          <a:endParaRPr lang="fi-FI"/>
        </a:p>
      </dgm:t>
    </dgm:pt>
    <dgm:pt modelId="{2C58D374-3A12-4800-9D8A-F44C86622515}" type="sibTrans" cxnId="{D3670851-46A8-4DDD-97C9-AA7F39B46B72}">
      <dgm:prSet/>
      <dgm:spPr/>
      <dgm:t>
        <a:bodyPr/>
        <a:lstStyle/>
        <a:p>
          <a:endParaRPr lang="fi-FI"/>
        </a:p>
      </dgm:t>
    </dgm:pt>
    <dgm:pt modelId="{B83D7EBF-A798-4BC8-B3F9-2D5A4A07D9AB}">
      <dgm:prSet phldrT="[Teksti]" custT="1"/>
      <dgm:spPr>
        <a:noFill/>
        <a:ln w="38100">
          <a:solidFill>
            <a:srgbClr val="00FFFF"/>
          </a:solidFill>
        </a:ln>
        <a:effectLst/>
      </dgm:spPr>
      <dgm:t>
        <a:bodyPr/>
        <a:lstStyle/>
        <a:p>
          <a:pPr marL="0" lvl="0" indent="0" algn="ctr" defTabSz="800100">
            <a:lnSpc>
              <a:spcPct val="90000"/>
            </a:lnSpc>
            <a:spcBef>
              <a:spcPct val="0"/>
            </a:spcBef>
            <a:spcAft>
              <a:spcPct val="35000"/>
            </a:spcAft>
            <a:buNone/>
          </a:pPr>
          <a:endParaRPr lang="sv-SE" sz="2000" b="1" dirty="0">
            <a:solidFill>
              <a:schemeClr val="bg1"/>
            </a:solidFill>
            <a:latin typeface="Calibri"/>
            <a:ea typeface="+mn-ea"/>
            <a:cs typeface="+mn-cs"/>
          </a:endParaRPr>
        </a:p>
        <a:p>
          <a:pPr marL="0" lvl="0" indent="0" algn="ctr" defTabSz="800100">
            <a:lnSpc>
              <a:spcPct val="90000"/>
            </a:lnSpc>
            <a:spcBef>
              <a:spcPct val="0"/>
            </a:spcBef>
            <a:spcAft>
              <a:spcPct val="35000"/>
            </a:spcAft>
            <a:buNone/>
          </a:pPr>
          <a:endParaRPr lang="sv-SE" sz="2000" b="1" dirty="0">
            <a:solidFill>
              <a:schemeClr val="bg1"/>
            </a:solidFill>
            <a:latin typeface="Calibri"/>
            <a:ea typeface="+mn-ea"/>
            <a:cs typeface="+mn-cs"/>
          </a:endParaRPr>
        </a:p>
        <a:p>
          <a:pPr marL="0" lvl="0" indent="0" algn="ctr" defTabSz="800100">
            <a:lnSpc>
              <a:spcPct val="90000"/>
            </a:lnSpc>
            <a:spcBef>
              <a:spcPct val="0"/>
            </a:spcBef>
            <a:spcAft>
              <a:spcPct val="35000"/>
            </a:spcAft>
            <a:buNone/>
          </a:pPr>
          <a:r>
            <a:rPr lang="sv-SE" sz="2000" b="1" dirty="0" err="1">
              <a:solidFill>
                <a:schemeClr val="bg1"/>
              </a:solidFill>
              <a:latin typeface="Calibri"/>
              <a:ea typeface="+mn-ea"/>
              <a:cs typeface="+mn-cs"/>
            </a:rPr>
            <a:t>KiVa</a:t>
          </a:r>
          <a:r>
            <a:rPr lang="sv-SE" sz="2000" b="1" dirty="0">
              <a:solidFill>
                <a:schemeClr val="bg1"/>
              </a:solidFill>
              <a:latin typeface="Calibri"/>
              <a:ea typeface="+mn-ea"/>
              <a:cs typeface="+mn-cs"/>
            </a:rPr>
            <a:t> Skola-situations-kartläggning etc.</a:t>
          </a:r>
          <a:r>
            <a:rPr lang="sv-SE" sz="2800" b="1" dirty="0">
              <a:solidFill>
                <a:schemeClr val="bg1"/>
              </a:solidFill>
              <a:latin typeface="Calibri"/>
              <a:ea typeface="+mn-ea"/>
              <a:cs typeface="+mn-cs"/>
            </a:rPr>
            <a:t>
</a:t>
          </a:r>
          <a:br>
            <a:rPr lang="sv-SE" sz="2800" b="1" dirty="0">
              <a:solidFill>
                <a:schemeClr val="bg1"/>
              </a:solidFill>
              <a:latin typeface="Calibri"/>
              <a:ea typeface="+mn-ea"/>
              <a:cs typeface="+mn-cs"/>
            </a:rPr>
          </a:br>
          <a:endParaRPr lang="sv-SE" sz="2800" b="1" dirty="0">
            <a:solidFill>
              <a:schemeClr val="bg1"/>
            </a:solidFill>
            <a:latin typeface="Calibri"/>
            <a:ea typeface="+mn-ea"/>
            <a:cs typeface="+mn-cs"/>
          </a:endParaRPr>
        </a:p>
      </dgm:t>
    </dgm:pt>
    <dgm:pt modelId="{320B2BE9-6FAE-423C-8BC8-94D87A7D79E4}" type="parTrans" cxnId="{83296226-497B-4714-B150-0CF72A4F74D6}">
      <dgm:prSet/>
      <dgm:spPr/>
      <dgm:t>
        <a:bodyPr/>
        <a:lstStyle/>
        <a:p>
          <a:endParaRPr lang="fi-FI"/>
        </a:p>
      </dgm:t>
    </dgm:pt>
    <dgm:pt modelId="{5C1B8BDA-59C5-421F-8026-6D3BF42A101C}" type="sibTrans" cxnId="{83296226-497B-4714-B150-0CF72A4F74D6}">
      <dgm:prSet/>
      <dgm:spPr/>
      <dgm:t>
        <a:bodyPr/>
        <a:lstStyle/>
        <a:p>
          <a:endParaRPr lang="fi-FI"/>
        </a:p>
      </dgm:t>
    </dgm:pt>
    <dgm:pt modelId="{0F55F802-6F4B-495E-9E0B-E73669FAE968}">
      <dgm:prSet phldrT="[Teksti]" custT="1"/>
      <dgm:spPr>
        <a:noFill/>
        <a:ln w="38100">
          <a:solidFill>
            <a:srgbClr val="00FFFF"/>
          </a:solidFill>
        </a:ln>
        <a:effectLst/>
      </dgm:spPr>
      <dgm:t>
        <a:bodyPr/>
        <a:lstStyle/>
        <a:p>
          <a:r>
            <a:rPr lang="sv-SE" sz="2000" b="1" dirty="0">
              <a:solidFill>
                <a:schemeClr val="bg1"/>
              </a:solidFill>
            </a:rPr>
            <a:t>Hälso- och säkerhets-  under-sökningar</a:t>
          </a:r>
        </a:p>
      </dgm:t>
    </dgm:pt>
    <dgm:pt modelId="{1BAB50DF-49D7-4DFE-B76C-C2A5E4611D9A}" type="parTrans" cxnId="{BE793446-CD04-47F9-9532-EAEFF238C3FC}">
      <dgm:prSet/>
      <dgm:spPr/>
      <dgm:t>
        <a:bodyPr/>
        <a:lstStyle/>
        <a:p>
          <a:endParaRPr lang="fi-FI"/>
        </a:p>
      </dgm:t>
    </dgm:pt>
    <dgm:pt modelId="{88A0012B-7D0F-4AED-B498-E17D6C444C12}" type="sibTrans" cxnId="{BE793446-CD04-47F9-9532-EAEFF238C3FC}">
      <dgm:prSet/>
      <dgm:spPr/>
      <dgm:t>
        <a:bodyPr/>
        <a:lstStyle/>
        <a:p>
          <a:endParaRPr lang="fi-FI"/>
        </a:p>
      </dgm:t>
    </dgm:pt>
    <dgm:pt modelId="{F524DDA0-03F6-4033-8F24-5D2555585900}">
      <dgm:prSet phldrT="[Teksti]"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sv-SE" sz="2000" b="1" dirty="0">
              <a:solidFill>
                <a:schemeClr val="bg1"/>
              </a:solidFill>
              <a:latin typeface="Calibri"/>
              <a:ea typeface="+mn-ea"/>
              <a:cs typeface="+mn-cs"/>
            </a:rPr>
            <a:t>Välbe-finnande-profilen</a:t>
          </a:r>
        </a:p>
      </dgm:t>
    </dgm:pt>
    <dgm:pt modelId="{31CE6430-B990-4069-9F5A-7B95E05CF8D1}" type="parTrans" cxnId="{C71C8056-6C9E-4D5C-9193-BE5553025885}">
      <dgm:prSet/>
      <dgm:spPr/>
      <dgm:t>
        <a:bodyPr/>
        <a:lstStyle/>
        <a:p>
          <a:endParaRPr lang="fi-FI"/>
        </a:p>
      </dgm:t>
    </dgm:pt>
    <dgm:pt modelId="{FBF73BF9-C132-44D1-BB75-CEAABD719A0E}" type="sibTrans" cxnId="{C71C8056-6C9E-4D5C-9193-BE5553025885}">
      <dgm:prSet/>
      <dgm:spPr/>
      <dgm:t>
        <a:bodyPr/>
        <a:lstStyle/>
        <a:p>
          <a:endParaRPr lang="fi-FI"/>
        </a:p>
      </dgm:t>
    </dgm:pt>
    <dgm:pt modelId="{1009266E-4225-47F1-8276-41523575A7DF}">
      <dgm:prSet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sv-SE" sz="2000" b="1" dirty="0">
              <a:solidFill>
                <a:schemeClr val="bg1"/>
              </a:solidFill>
              <a:latin typeface="Calibri"/>
              <a:ea typeface="+mn-ea"/>
              <a:cs typeface="+mn-cs"/>
            </a:rPr>
            <a:t>Data-insamlingar om hälsofrämjande aktivitet (TEA)</a:t>
          </a:r>
        </a:p>
      </dgm:t>
    </dgm:pt>
    <dgm:pt modelId="{3C3E88D7-58E1-4110-8F03-A6A64680EAAC}" type="parTrans" cxnId="{CDDC65A1-3317-4A50-ACCB-6935B4F1E22D}">
      <dgm:prSet/>
      <dgm:spPr/>
      <dgm:t>
        <a:bodyPr/>
        <a:lstStyle/>
        <a:p>
          <a:endParaRPr lang="fi-FI"/>
        </a:p>
      </dgm:t>
    </dgm:pt>
    <dgm:pt modelId="{C5FDE7EB-A252-46E3-AA16-5223C393096E}" type="sibTrans" cxnId="{CDDC65A1-3317-4A50-ACCB-6935B4F1E22D}">
      <dgm:prSet/>
      <dgm:spPr/>
      <dgm:t>
        <a:bodyPr/>
        <a:lstStyle/>
        <a:p>
          <a:endParaRPr lang="fi-FI"/>
        </a:p>
      </dgm:t>
    </dgm:pt>
    <dgm:pt modelId="{02609696-E622-45A2-A6E9-BA922DFC6FB6}">
      <dgm:prSet custT="1"/>
      <dgm:spPr>
        <a:noFill/>
        <a:ln w="38100">
          <a:solidFill>
            <a:srgbClr val="00FFFF"/>
          </a:solidFill>
        </a:ln>
        <a:effectLst/>
      </dgm:spPr>
      <dgm:t>
        <a:bodyPr/>
        <a:lstStyle/>
        <a:p>
          <a:r>
            <a:rPr lang="sv-SE" sz="1900" b="1" dirty="0">
              <a:solidFill>
                <a:schemeClr val="bg1"/>
              </a:solidFill>
            </a:rPr>
            <a:t>Samman-fattningar av omfattande hälsounder-sökningar</a:t>
          </a:r>
        </a:p>
      </dgm:t>
    </dgm:pt>
    <dgm:pt modelId="{A5089AF9-3EAF-4C52-A12B-C4CCB8BB4CBD}" type="parTrans" cxnId="{C819CEA3-EC27-4070-998B-4AB6AFFF20A4}">
      <dgm:prSet/>
      <dgm:spPr/>
      <dgm:t>
        <a:bodyPr/>
        <a:lstStyle/>
        <a:p>
          <a:endParaRPr lang="fi-FI"/>
        </a:p>
      </dgm:t>
    </dgm:pt>
    <dgm:pt modelId="{750AE599-325A-4285-BEC4-B0273AAA5064}" type="sibTrans" cxnId="{C819CEA3-EC27-4070-998B-4AB6AFFF20A4}">
      <dgm:prSet/>
      <dgm:spPr/>
      <dgm:t>
        <a:bodyPr/>
        <a:lstStyle/>
        <a:p>
          <a:endParaRPr lang="fi-FI"/>
        </a:p>
      </dgm:t>
    </dgm:pt>
    <dgm:pt modelId="{18DA2F30-76AC-4A34-B462-BD8F92F8CB8A}">
      <dgm:prSet custT="1"/>
      <dgm:spPr>
        <a:noFill/>
        <a:ln w="38100">
          <a:solidFill>
            <a:srgbClr val="00FFFF"/>
          </a:solidFill>
        </a:ln>
        <a:effectLst/>
      </dgm:spPr>
      <dgm:t>
        <a:bodyPr/>
        <a:lstStyle/>
        <a:p>
          <a:r>
            <a:rPr lang="sv-SE" sz="2000" b="1" dirty="0">
              <a:solidFill>
                <a:schemeClr val="bg1"/>
              </a:solidFill>
              <a:latin typeface="Calibri"/>
              <a:ea typeface="+mn-ea"/>
              <a:cs typeface="+mn-cs"/>
            </a:rPr>
            <a:t>Läro-anstaltens egna enkäter</a:t>
          </a:r>
        </a:p>
      </dgm:t>
    </dgm:pt>
    <dgm:pt modelId="{3CA7FA71-03DF-4B23-A708-A9B837612681}" type="parTrans" cxnId="{CF015636-2292-4138-945F-C6B803C15316}">
      <dgm:prSet/>
      <dgm:spPr/>
      <dgm:t>
        <a:bodyPr/>
        <a:lstStyle/>
        <a:p>
          <a:endParaRPr lang="fi-FI"/>
        </a:p>
      </dgm:t>
    </dgm:pt>
    <dgm:pt modelId="{09AF8F5A-3C3B-485E-85E5-400D21D89F5C}" type="sibTrans" cxnId="{CF015636-2292-4138-945F-C6B803C15316}">
      <dgm:prSet/>
      <dgm:spPr/>
      <dgm:t>
        <a:bodyPr/>
        <a:lstStyle/>
        <a:p>
          <a:endParaRPr lang="fi-FI"/>
        </a:p>
      </dgm:t>
    </dgm:pt>
    <dgm:pt modelId="{0F862D32-7E15-44BF-81B0-8CAF033249EA}">
      <dgm:prSet custT="1"/>
      <dgm:spPr>
        <a:noFill/>
        <a:ln w="38100">
          <a:solidFill>
            <a:srgbClr val="00FFFF"/>
          </a:solidFill>
        </a:ln>
        <a:effectLst/>
      </dgm:spPr>
      <dgm:t>
        <a:bodyPr/>
        <a:lstStyle/>
        <a:p>
          <a:r>
            <a:rPr lang="sv-SE" sz="2000" b="1" dirty="0">
              <a:solidFill>
                <a:schemeClr val="bg1"/>
              </a:solidFill>
            </a:rPr>
            <a:t>Personalens synpunkter</a:t>
          </a:r>
        </a:p>
      </dgm:t>
    </dgm:pt>
    <dgm:pt modelId="{5806180F-3FD9-4950-BB4C-FF1297344526}" type="parTrans" cxnId="{42D4DA58-F171-4E74-9713-EDCCE70E546D}">
      <dgm:prSet/>
      <dgm:spPr/>
      <dgm:t>
        <a:bodyPr/>
        <a:lstStyle/>
        <a:p>
          <a:endParaRPr lang="fi-FI"/>
        </a:p>
      </dgm:t>
    </dgm:pt>
    <dgm:pt modelId="{F7FA4A99-9134-4560-91C2-9FD0EF10BDF7}" type="sibTrans" cxnId="{42D4DA58-F171-4E74-9713-EDCCE70E546D}">
      <dgm:prSet/>
      <dgm:spPr/>
      <dgm:t>
        <a:bodyPr/>
        <a:lstStyle/>
        <a:p>
          <a:endParaRPr lang="fi-FI"/>
        </a:p>
      </dgm:t>
    </dgm:pt>
    <dgm:pt modelId="{0441FDBF-D9EE-4FE5-BD33-DE01A176DA0A}">
      <dgm:prSet custT="1"/>
      <dgm:spPr>
        <a:noFill/>
        <a:ln w="38100">
          <a:solidFill>
            <a:srgbClr val="00FFFF"/>
          </a:solidFill>
        </a:ln>
        <a:effectLst/>
      </dgm:spPr>
      <dgm:t>
        <a:bodyPr/>
        <a:lstStyle/>
        <a:p>
          <a:r>
            <a:rPr lang="sv-SE" sz="2000" b="1" dirty="0">
              <a:solidFill>
                <a:schemeClr val="bg1"/>
              </a:solidFill>
            </a:rPr>
            <a:t>Information som fås av elever + vårdnads-havare</a:t>
          </a:r>
        </a:p>
      </dgm:t>
    </dgm:pt>
    <dgm:pt modelId="{015478F8-ABA8-4594-BFBC-4CBB31B591DF}" type="parTrans" cxnId="{0CA3DCAC-394B-4554-9270-6009F0EDC89C}">
      <dgm:prSet/>
      <dgm:spPr/>
      <dgm:t>
        <a:bodyPr/>
        <a:lstStyle/>
        <a:p>
          <a:endParaRPr lang="fi-FI"/>
        </a:p>
      </dgm:t>
    </dgm:pt>
    <dgm:pt modelId="{D7F2120B-9409-49ED-B203-7572D1918996}" type="sibTrans" cxnId="{0CA3DCAC-394B-4554-9270-6009F0EDC89C}">
      <dgm:prSet/>
      <dgm:spPr/>
      <dgm:t>
        <a:bodyPr/>
        <a:lstStyle/>
        <a:p>
          <a:endParaRPr lang="fi-FI"/>
        </a:p>
      </dgm:t>
    </dgm:pt>
    <dgm:pt modelId="{517C27A6-2240-40D2-A1B2-90626B708AE1}">
      <dgm:prSet custT="1"/>
      <dgm:spPr>
        <a:noFill/>
        <a:ln w="38100">
          <a:solidFill>
            <a:srgbClr val="00FFFF"/>
          </a:solidFill>
        </a:ln>
        <a:effectLst/>
      </dgm:spPr>
      <dgm:t>
        <a:bodyPr/>
        <a:lstStyle/>
        <a:p>
          <a:r>
            <a:rPr lang="sv-SE" sz="2000" b="1" dirty="0">
              <a:solidFill>
                <a:schemeClr val="bg1"/>
              </a:solidFill>
            </a:rPr>
            <a:t>Samarbets-partnernas synpunkter</a:t>
          </a:r>
        </a:p>
      </dgm:t>
    </dgm:pt>
    <dgm:pt modelId="{24F5D594-3D64-4D4F-89CF-6011CBAA2E1F}" type="parTrans" cxnId="{26C17760-A04E-42F3-8A55-25C630D05184}">
      <dgm:prSet/>
      <dgm:spPr/>
      <dgm:t>
        <a:bodyPr/>
        <a:lstStyle/>
        <a:p>
          <a:endParaRPr lang="fi-FI"/>
        </a:p>
      </dgm:t>
    </dgm:pt>
    <dgm:pt modelId="{26F1C9AB-1522-43D3-BFE7-F49CD1EF23C4}" type="sibTrans" cxnId="{26C17760-A04E-42F3-8A55-25C630D05184}">
      <dgm:prSet/>
      <dgm:spPr/>
      <dgm:t>
        <a:bodyPr/>
        <a:lstStyle/>
        <a:p>
          <a:endParaRPr lang="fi-FI"/>
        </a:p>
      </dgm:t>
    </dgm:pt>
    <dgm:pt modelId="{3B2A277E-036F-423E-8624-2F96907578A3}" type="pres">
      <dgm:prSet presAssocID="{8A858950-CA1F-4A28-B9C8-C4BB2462C6EC}" presName="composite" presStyleCnt="0">
        <dgm:presLayoutVars>
          <dgm:chMax val="1"/>
          <dgm:dir/>
          <dgm:resizeHandles val="exact"/>
        </dgm:presLayoutVars>
      </dgm:prSet>
      <dgm:spPr/>
    </dgm:pt>
    <dgm:pt modelId="{B0BAD701-E25C-4483-82D4-B3B313D0F67A}" type="pres">
      <dgm:prSet presAssocID="{8A858950-CA1F-4A28-B9C8-C4BB2462C6EC}" presName="radial" presStyleCnt="0">
        <dgm:presLayoutVars>
          <dgm:animLvl val="ctr"/>
        </dgm:presLayoutVars>
      </dgm:prSet>
      <dgm:spPr/>
    </dgm:pt>
    <dgm:pt modelId="{F3B260B3-745C-44FB-BF2E-1902CC6E414B}" type="pres">
      <dgm:prSet presAssocID="{3789DD2E-7D13-47C6-99A7-31ADCFE17B3D}" presName="centerShape" presStyleLbl="vennNode1" presStyleIdx="0" presStyleCnt="11" custScaleX="145025" custScaleY="73951" custLinFactNeighborX="-7896" custLinFactNeighborY="-5735"/>
      <dgm:spPr/>
    </dgm:pt>
    <dgm:pt modelId="{5F19C884-F48F-4689-BE92-05458BB67BBF}" type="pres">
      <dgm:prSet presAssocID="{5A9017E4-C464-4F4A-A71A-E05EC36ECCBB}" presName="node" presStyleLbl="vennNode1" presStyleIdx="1" presStyleCnt="11" custScaleX="110818" custScaleY="90644" custRadScaleRad="101667" custRadScaleInc="3182">
        <dgm:presLayoutVars>
          <dgm:bulletEnabled val="1"/>
        </dgm:presLayoutVars>
      </dgm:prSet>
      <dgm:spPr/>
    </dgm:pt>
    <dgm:pt modelId="{F21D6769-85EA-471E-AAF3-70F4199BE39E}" type="pres">
      <dgm:prSet presAssocID="{1009266E-4225-47F1-8276-41523575A7DF}" presName="node" presStyleLbl="vennNode1" presStyleIdx="2" presStyleCnt="11" custScaleX="106974" custScaleY="85203" custRadScaleRad="118921" custRadScaleInc="24622">
        <dgm:presLayoutVars>
          <dgm:bulletEnabled val="1"/>
        </dgm:presLayoutVars>
      </dgm:prSet>
      <dgm:spPr/>
    </dgm:pt>
    <dgm:pt modelId="{F2230F31-A434-4A1B-AB9B-E9C0385A42BB}" type="pres">
      <dgm:prSet presAssocID="{B83D7EBF-A798-4BC8-B3F9-2D5A4A07D9AB}" presName="node" presStyleLbl="vennNode1" presStyleIdx="3" presStyleCnt="11" custScaleX="113956" custScaleY="87989" custRadScaleRad="144167" custRadScaleInc="12569">
        <dgm:presLayoutVars>
          <dgm:bulletEnabled val="1"/>
        </dgm:presLayoutVars>
      </dgm:prSet>
      <dgm:spPr/>
    </dgm:pt>
    <dgm:pt modelId="{4445E2B7-CA98-49BE-AE00-B9D61442D359}" type="pres">
      <dgm:prSet presAssocID="{0F55F802-6F4B-495E-9E0B-E73669FAE968}" presName="node" presStyleLbl="vennNode1" presStyleIdx="4" presStyleCnt="11" custScaleX="116413" custScaleY="79449" custRadScaleRad="148819" custRadScaleInc="-5112">
        <dgm:presLayoutVars>
          <dgm:bulletEnabled val="1"/>
        </dgm:presLayoutVars>
      </dgm:prSet>
      <dgm:spPr/>
    </dgm:pt>
    <dgm:pt modelId="{49B9C20F-555B-4AB9-A7D3-09C97C05D483}" type="pres">
      <dgm:prSet presAssocID="{F524DDA0-03F6-4033-8F24-5D2555585900}" presName="node" presStyleLbl="vennNode1" presStyleIdx="5" presStyleCnt="11" custScaleX="99945" custScaleY="82679" custRadScaleRad="110747" custRadScaleInc="-13767">
        <dgm:presLayoutVars>
          <dgm:bulletEnabled val="1"/>
        </dgm:presLayoutVars>
      </dgm:prSet>
      <dgm:spPr/>
    </dgm:pt>
    <dgm:pt modelId="{891E08BC-47BB-4ACB-BD5B-73B0FEF8C9EF}" type="pres">
      <dgm:prSet presAssocID="{02609696-E622-45A2-A6E9-BA922DFC6FB6}" presName="node" presStyleLbl="vennNode1" presStyleIdx="6" presStyleCnt="11" custScaleX="114190" custScaleY="77706" custRadScaleRad="87213" custRadScaleInc="13599">
        <dgm:presLayoutVars>
          <dgm:bulletEnabled val="1"/>
        </dgm:presLayoutVars>
      </dgm:prSet>
      <dgm:spPr/>
    </dgm:pt>
    <dgm:pt modelId="{EFDD63E9-F668-466A-9BB5-BD7F6DF05560}" type="pres">
      <dgm:prSet presAssocID="{18DA2F30-76AC-4A34-B462-BD8F92F8CB8A}" presName="node" presStyleLbl="vennNode1" presStyleIdx="7" presStyleCnt="11" custScaleX="99851" custScaleY="85334" custRadScaleRad="120351" custRadScaleInc="36316">
        <dgm:presLayoutVars>
          <dgm:bulletEnabled val="1"/>
        </dgm:presLayoutVars>
      </dgm:prSet>
      <dgm:spPr/>
    </dgm:pt>
    <dgm:pt modelId="{ADCC94B2-8F46-427B-8F7C-843769BC4E3B}" type="pres">
      <dgm:prSet presAssocID="{0F862D32-7E15-44BF-81B0-8CAF033249EA}" presName="node" presStyleLbl="vennNode1" presStyleIdx="8" presStyleCnt="11" custScaleX="110583" custScaleY="89490" custRadScaleRad="160706" custRadScaleInc="14514">
        <dgm:presLayoutVars>
          <dgm:bulletEnabled val="1"/>
        </dgm:presLayoutVars>
      </dgm:prSet>
      <dgm:spPr/>
    </dgm:pt>
    <dgm:pt modelId="{F3B13A4C-40A5-467F-A05E-560E6688EEBA}" type="pres">
      <dgm:prSet presAssocID="{0441FDBF-D9EE-4FE5-BD33-DE01A176DA0A}" presName="node" presStyleLbl="vennNode1" presStyleIdx="9" presStyleCnt="11" custScaleX="118696" custScaleY="92565" custRadScaleRad="164437" custRadScaleInc="-9558">
        <dgm:presLayoutVars>
          <dgm:bulletEnabled val="1"/>
        </dgm:presLayoutVars>
      </dgm:prSet>
      <dgm:spPr/>
    </dgm:pt>
    <dgm:pt modelId="{E0B98C45-AE30-41F3-9AB0-1212695593CE}" type="pres">
      <dgm:prSet presAssocID="{517C27A6-2240-40D2-A1B2-90626B708AE1}" presName="node" presStyleLbl="vennNode1" presStyleIdx="10" presStyleCnt="11" custScaleX="117001" custScaleY="90378" custRadScaleRad="130342" custRadScaleInc="-20949">
        <dgm:presLayoutVars>
          <dgm:bulletEnabled val="1"/>
        </dgm:presLayoutVars>
      </dgm:prSet>
      <dgm:spPr/>
    </dgm:pt>
  </dgm:ptLst>
  <dgm:cxnLst>
    <dgm:cxn modelId="{5E13FF0E-E16B-4034-97C3-569DD997766A}" type="presOf" srcId="{B83D7EBF-A798-4BC8-B3F9-2D5A4A07D9AB}" destId="{F2230F31-A434-4A1B-AB9B-E9C0385A42BB}" srcOrd="0" destOrd="0" presId="urn:microsoft.com/office/officeart/2005/8/layout/radial3"/>
    <dgm:cxn modelId="{8478B00F-6ADE-49D1-BB82-3B26231FD842}" type="presOf" srcId="{F524DDA0-03F6-4033-8F24-5D2555585900}" destId="{49B9C20F-555B-4AB9-A7D3-09C97C05D483}" srcOrd="0" destOrd="0" presId="urn:microsoft.com/office/officeart/2005/8/layout/radial3"/>
    <dgm:cxn modelId="{71F16025-7155-44E4-B4F0-9E14A8EA4FE5}" type="presOf" srcId="{517C27A6-2240-40D2-A1B2-90626B708AE1}" destId="{E0B98C45-AE30-41F3-9AB0-1212695593CE}" srcOrd="0" destOrd="0" presId="urn:microsoft.com/office/officeart/2005/8/layout/radial3"/>
    <dgm:cxn modelId="{83296226-497B-4714-B150-0CF72A4F74D6}" srcId="{3789DD2E-7D13-47C6-99A7-31ADCFE17B3D}" destId="{B83D7EBF-A798-4BC8-B3F9-2D5A4A07D9AB}" srcOrd="2" destOrd="0" parTransId="{320B2BE9-6FAE-423C-8BC8-94D87A7D79E4}" sibTransId="{5C1B8BDA-59C5-421F-8026-6D3BF42A101C}"/>
    <dgm:cxn modelId="{2CC91427-A691-406F-BFF9-56E6501A648B}" type="presOf" srcId="{0441FDBF-D9EE-4FE5-BD33-DE01A176DA0A}" destId="{F3B13A4C-40A5-467F-A05E-560E6688EEBA}" srcOrd="0" destOrd="0" presId="urn:microsoft.com/office/officeart/2005/8/layout/radial3"/>
    <dgm:cxn modelId="{CF015636-2292-4138-945F-C6B803C15316}" srcId="{3789DD2E-7D13-47C6-99A7-31ADCFE17B3D}" destId="{18DA2F30-76AC-4A34-B462-BD8F92F8CB8A}" srcOrd="6" destOrd="0" parTransId="{3CA7FA71-03DF-4B23-A708-A9B837612681}" sibTransId="{09AF8F5A-3C3B-485E-85E5-400D21D89F5C}"/>
    <dgm:cxn modelId="{3179B15F-578C-4737-A22B-A4CF0113676E}" type="presOf" srcId="{0F862D32-7E15-44BF-81B0-8CAF033249EA}" destId="{ADCC94B2-8F46-427B-8F7C-843769BC4E3B}" srcOrd="0" destOrd="0" presId="urn:microsoft.com/office/officeart/2005/8/layout/radial3"/>
    <dgm:cxn modelId="{26C17760-A04E-42F3-8A55-25C630D05184}" srcId="{3789DD2E-7D13-47C6-99A7-31ADCFE17B3D}" destId="{517C27A6-2240-40D2-A1B2-90626B708AE1}" srcOrd="9" destOrd="0" parTransId="{24F5D594-3D64-4D4F-89CF-6011CBAA2E1F}" sibTransId="{26F1C9AB-1522-43D3-BFE7-F49CD1EF23C4}"/>
    <dgm:cxn modelId="{BE793446-CD04-47F9-9532-EAEFF238C3FC}" srcId="{3789DD2E-7D13-47C6-99A7-31ADCFE17B3D}" destId="{0F55F802-6F4B-495E-9E0B-E73669FAE968}" srcOrd="3" destOrd="0" parTransId="{1BAB50DF-49D7-4DFE-B76C-C2A5E4611D9A}" sibTransId="{88A0012B-7D0F-4AED-B498-E17D6C444C12}"/>
    <dgm:cxn modelId="{51A9FE4C-89A8-4958-83E5-CE7133F2A01B}" type="presOf" srcId="{8A858950-CA1F-4A28-B9C8-C4BB2462C6EC}" destId="{3B2A277E-036F-423E-8624-2F96907578A3}" srcOrd="0" destOrd="0" presId="urn:microsoft.com/office/officeart/2005/8/layout/radial3"/>
    <dgm:cxn modelId="{D3670851-46A8-4DDD-97C9-AA7F39B46B72}" srcId="{3789DD2E-7D13-47C6-99A7-31ADCFE17B3D}" destId="{5A9017E4-C464-4F4A-A71A-E05EC36ECCBB}" srcOrd="0" destOrd="0" parTransId="{B9B434E1-F4AC-4A2B-B2C3-19BC604F0999}" sibTransId="{2C58D374-3A12-4800-9D8A-F44C86622515}"/>
    <dgm:cxn modelId="{C71C8056-6C9E-4D5C-9193-BE5553025885}" srcId="{3789DD2E-7D13-47C6-99A7-31ADCFE17B3D}" destId="{F524DDA0-03F6-4033-8F24-5D2555585900}" srcOrd="4" destOrd="0" parTransId="{31CE6430-B990-4069-9F5A-7B95E05CF8D1}" sibTransId="{FBF73BF9-C132-44D1-BB75-CEAABD719A0E}"/>
    <dgm:cxn modelId="{42D4DA58-F171-4E74-9713-EDCCE70E546D}" srcId="{3789DD2E-7D13-47C6-99A7-31ADCFE17B3D}" destId="{0F862D32-7E15-44BF-81B0-8CAF033249EA}" srcOrd="7" destOrd="0" parTransId="{5806180F-3FD9-4950-BB4C-FF1297344526}" sibTransId="{F7FA4A99-9134-4560-91C2-9FD0EF10BDF7}"/>
    <dgm:cxn modelId="{A8B85388-34FD-4CCB-A506-88CC8B1E7FA8}" type="presOf" srcId="{5A9017E4-C464-4F4A-A71A-E05EC36ECCBB}" destId="{5F19C884-F48F-4689-BE92-05458BB67BBF}" srcOrd="0" destOrd="0" presId="urn:microsoft.com/office/officeart/2005/8/layout/radial3"/>
    <dgm:cxn modelId="{EC3BC38D-DEAA-490B-BE6E-478469401366}" type="presOf" srcId="{1009266E-4225-47F1-8276-41523575A7DF}" destId="{F21D6769-85EA-471E-AAF3-70F4199BE39E}" srcOrd="0" destOrd="0" presId="urn:microsoft.com/office/officeart/2005/8/layout/radial3"/>
    <dgm:cxn modelId="{80F41F90-404F-4AED-8D24-ADD0E37F6C38}" srcId="{8A858950-CA1F-4A28-B9C8-C4BB2462C6EC}" destId="{3789DD2E-7D13-47C6-99A7-31ADCFE17B3D}" srcOrd="0" destOrd="0" parTransId="{35219C65-B9B4-4CDF-B0F1-CF4538131C8D}" sibTransId="{3808D5C6-B5B9-4A84-9E82-567260140119}"/>
    <dgm:cxn modelId="{CDDC65A1-3317-4A50-ACCB-6935B4F1E22D}" srcId="{3789DD2E-7D13-47C6-99A7-31ADCFE17B3D}" destId="{1009266E-4225-47F1-8276-41523575A7DF}" srcOrd="1" destOrd="0" parTransId="{3C3E88D7-58E1-4110-8F03-A6A64680EAAC}" sibTransId="{C5FDE7EB-A252-46E3-AA16-5223C393096E}"/>
    <dgm:cxn modelId="{C819CEA3-EC27-4070-998B-4AB6AFFF20A4}" srcId="{3789DD2E-7D13-47C6-99A7-31ADCFE17B3D}" destId="{02609696-E622-45A2-A6E9-BA922DFC6FB6}" srcOrd="5" destOrd="0" parTransId="{A5089AF9-3EAF-4C52-A12B-C4CCB8BB4CBD}" sibTransId="{750AE599-325A-4285-BEC4-B0273AAA5064}"/>
    <dgm:cxn modelId="{63481BA6-6C1E-4ECB-B634-0269DF9DFD42}" type="presOf" srcId="{02609696-E622-45A2-A6E9-BA922DFC6FB6}" destId="{891E08BC-47BB-4ACB-BD5B-73B0FEF8C9EF}" srcOrd="0" destOrd="0" presId="urn:microsoft.com/office/officeart/2005/8/layout/radial3"/>
    <dgm:cxn modelId="{F0A73DAB-2607-4351-8480-309AAAD33DCC}" type="presOf" srcId="{18DA2F30-76AC-4A34-B462-BD8F92F8CB8A}" destId="{EFDD63E9-F668-466A-9BB5-BD7F6DF05560}" srcOrd="0" destOrd="0" presId="urn:microsoft.com/office/officeart/2005/8/layout/radial3"/>
    <dgm:cxn modelId="{0CA3DCAC-394B-4554-9270-6009F0EDC89C}" srcId="{3789DD2E-7D13-47C6-99A7-31ADCFE17B3D}" destId="{0441FDBF-D9EE-4FE5-BD33-DE01A176DA0A}" srcOrd="8" destOrd="0" parTransId="{015478F8-ABA8-4594-BFBC-4CBB31B591DF}" sibTransId="{D7F2120B-9409-49ED-B203-7572D1918996}"/>
    <dgm:cxn modelId="{C8A8BAE9-D4D8-463E-BE59-6297DE5627D2}" type="presOf" srcId="{3789DD2E-7D13-47C6-99A7-31ADCFE17B3D}" destId="{F3B260B3-745C-44FB-BF2E-1902CC6E414B}" srcOrd="0" destOrd="0" presId="urn:microsoft.com/office/officeart/2005/8/layout/radial3"/>
    <dgm:cxn modelId="{104719F3-A525-4BF1-B943-44AC206E48A5}" type="presOf" srcId="{0F55F802-6F4B-495E-9E0B-E73669FAE968}" destId="{4445E2B7-CA98-49BE-AE00-B9D61442D359}" srcOrd="0" destOrd="0" presId="urn:microsoft.com/office/officeart/2005/8/layout/radial3"/>
    <dgm:cxn modelId="{70ACDF80-331D-408D-8FE5-8F421A8A96F2}" type="presParOf" srcId="{3B2A277E-036F-423E-8624-2F96907578A3}" destId="{B0BAD701-E25C-4483-82D4-B3B313D0F67A}" srcOrd="0" destOrd="0" presId="urn:microsoft.com/office/officeart/2005/8/layout/radial3"/>
    <dgm:cxn modelId="{5D2F542C-6AC4-4862-BAFE-D8495DC6E96D}" type="presParOf" srcId="{B0BAD701-E25C-4483-82D4-B3B313D0F67A}" destId="{F3B260B3-745C-44FB-BF2E-1902CC6E414B}" srcOrd="0" destOrd="0" presId="urn:microsoft.com/office/officeart/2005/8/layout/radial3"/>
    <dgm:cxn modelId="{3CC19ADC-E769-4092-A7B0-4FBC4DB5078F}" type="presParOf" srcId="{B0BAD701-E25C-4483-82D4-B3B313D0F67A}" destId="{5F19C884-F48F-4689-BE92-05458BB67BBF}" srcOrd="1" destOrd="0" presId="urn:microsoft.com/office/officeart/2005/8/layout/radial3"/>
    <dgm:cxn modelId="{0840BED2-849C-4004-89D5-470B712C96F6}" type="presParOf" srcId="{B0BAD701-E25C-4483-82D4-B3B313D0F67A}" destId="{F21D6769-85EA-471E-AAF3-70F4199BE39E}" srcOrd="2" destOrd="0" presId="urn:microsoft.com/office/officeart/2005/8/layout/radial3"/>
    <dgm:cxn modelId="{7895CFCD-E94C-4524-8B50-4235B4825C52}" type="presParOf" srcId="{B0BAD701-E25C-4483-82D4-B3B313D0F67A}" destId="{F2230F31-A434-4A1B-AB9B-E9C0385A42BB}" srcOrd="3" destOrd="0" presId="urn:microsoft.com/office/officeart/2005/8/layout/radial3"/>
    <dgm:cxn modelId="{D43EA896-A549-4FD9-8954-87622BA5D9AA}" type="presParOf" srcId="{B0BAD701-E25C-4483-82D4-B3B313D0F67A}" destId="{4445E2B7-CA98-49BE-AE00-B9D61442D359}" srcOrd="4" destOrd="0" presId="urn:microsoft.com/office/officeart/2005/8/layout/radial3"/>
    <dgm:cxn modelId="{59F6256B-1860-4A04-A3FF-C994204707FC}" type="presParOf" srcId="{B0BAD701-E25C-4483-82D4-B3B313D0F67A}" destId="{49B9C20F-555B-4AB9-A7D3-09C97C05D483}" srcOrd="5" destOrd="0" presId="urn:microsoft.com/office/officeart/2005/8/layout/radial3"/>
    <dgm:cxn modelId="{D3B5C95F-5A37-4A96-8152-A754974B15BA}" type="presParOf" srcId="{B0BAD701-E25C-4483-82D4-B3B313D0F67A}" destId="{891E08BC-47BB-4ACB-BD5B-73B0FEF8C9EF}" srcOrd="6" destOrd="0" presId="urn:microsoft.com/office/officeart/2005/8/layout/radial3"/>
    <dgm:cxn modelId="{690CBBAA-DC9C-458C-BCAD-9FFC555CF1F1}" type="presParOf" srcId="{B0BAD701-E25C-4483-82D4-B3B313D0F67A}" destId="{EFDD63E9-F668-466A-9BB5-BD7F6DF05560}" srcOrd="7" destOrd="0" presId="urn:microsoft.com/office/officeart/2005/8/layout/radial3"/>
    <dgm:cxn modelId="{58743E5A-C4AD-4E40-B827-221ACD08EF7D}" type="presParOf" srcId="{B0BAD701-E25C-4483-82D4-B3B313D0F67A}" destId="{ADCC94B2-8F46-427B-8F7C-843769BC4E3B}" srcOrd="8" destOrd="0" presId="urn:microsoft.com/office/officeart/2005/8/layout/radial3"/>
    <dgm:cxn modelId="{A295AA27-084E-40C7-B3D8-B4D7274729D8}" type="presParOf" srcId="{B0BAD701-E25C-4483-82D4-B3B313D0F67A}" destId="{F3B13A4C-40A5-467F-A05E-560E6688EEBA}" srcOrd="9" destOrd="0" presId="urn:microsoft.com/office/officeart/2005/8/layout/radial3"/>
    <dgm:cxn modelId="{460313D8-12B7-4E62-ACF0-2EE24B374691}" type="presParOf" srcId="{B0BAD701-E25C-4483-82D4-B3B313D0F67A}" destId="{E0B98C45-AE30-41F3-9AB0-1212695593CE}" srcOrd="10" destOrd="0" presId="urn:microsoft.com/office/officeart/2005/8/layout/radial3"/>
  </dgm:cxnLst>
  <dgm:bg>
    <a:solidFill>
      <a:srgbClr val="7030A0"/>
    </a:solidFill>
  </dgm:bg>
  <dgm:whole>
    <a:ln w="9525" cap="flat" cmpd="sng" algn="ctr">
      <a:solidFill>
        <a:srgbClr val="FFFF00"/>
      </a:solid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B2E3B9-E2EA-41A2-85DB-3B48AD8802B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i-FI"/>
        </a:p>
      </dgm:t>
    </dgm:pt>
    <dgm:pt modelId="{D008659E-E953-48B6-A825-162A1AFDF5ED}">
      <dgm:prSet phldrT="[Teksti]" custT="1"/>
      <dgm:spPr>
        <a:solidFill>
          <a:srgbClr val="7030A0"/>
        </a:solidFill>
      </dgm:spPr>
      <dgm:t>
        <a:bodyPr/>
        <a:lstStyle/>
        <a:p>
          <a:pPr>
            <a:buNone/>
          </a:pPr>
          <a:r>
            <a:rPr lang="sv-SE" sz="4800" b="1" dirty="0">
              <a:solidFill>
                <a:srgbClr val="00FFFF"/>
              </a:solidFill>
              <a:latin typeface="Calibri Light" panose="020F0302020204030204"/>
              <a:ea typeface="+mn-ea"/>
              <a:cs typeface="+mn-cs"/>
            </a:rPr>
            <a:t>Värdegrund</a:t>
          </a:r>
        </a:p>
      </dgm:t>
    </dgm:pt>
    <dgm:pt modelId="{E5F01FB5-EF4F-458A-8760-00F38DE9DF04}" type="parTrans" cxnId="{86B75215-4014-45F2-A8B6-BD3678C31A03}">
      <dgm:prSet/>
      <dgm:spPr/>
      <dgm:t>
        <a:bodyPr/>
        <a:lstStyle/>
        <a:p>
          <a:endParaRPr lang="fi-FI"/>
        </a:p>
      </dgm:t>
    </dgm:pt>
    <dgm:pt modelId="{F3D4225B-E429-4376-9A8E-3D8D0DEB9EB0}" type="sibTrans" cxnId="{86B75215-4014-45F2-A8B6-BD3678C31A03}">
      <dgm:prSet/>
      <dgm:spPr/>
      <dgm:t>
        <a:bodyPr/>
        <a:lstStyle/>
        <a:p>
          <a:endParaRPr lang="fi-FI"/>
        </a:p>
      </dgm:t>
    </dgm:pt>
    <dgm:pt modelId="{5AC58442-2663-4A57-B263-576D84E5B004}">
      <dgm:prSet phldrT="[Teksti]" custT="1"/>
      <dgm:spPr>
        <a:solidFill>
          <a:srgbClr val="7030A0"/>
        </a:solidFill>
      </dgm:spPr>
      <dgm:t>
        <a:bodyPr/>
        <a:lstStyle/>
        <a:p>
          <a:r>
            <a:rPr lang="sv-SE" sz="4800" b="1" dirty="0">
              <a:solidFill>
                <a:srgbClr val="00FF00"/>
              </a:solidFill>
              <a:latin typeface="Calibri Light" panose="020F0302020204030204"/>
              <a:ea typeface="+mn-ea"/>
              <a:cs typeface="+mn-cs"/>
            </a:rPr>
            <a:t>Verksamhets-</a:t>
          </a:r>
        </a:p>
        <a:p>
          <a:r>
            <a:rPr lang="sv-SE" sz="4800" b="1" dirty="0">
              <a:solidFill>
                <a:srgbClr val="00FF00"/>
              </a:solidFill>
              <a:latin typeface="Calibri Light" panose="020F0302020204030204"/>
              <a:ea typeface="+mn-ea"/>
              <a:cs typeface="+mn-cs"/>
            </a:rPr>
            <a:t>kultur</a:t>
          </a:r>
        </a:p>
      </dgm:t>
    </dgm:pt>
    <dgm:pt modelId="{936A8BE7-941E-4B6F-A913-7A544F952D9C}" type="parTrans" cxnId="{F805BD76-5A63-4190-A71C-B2349BA4B6E9}">
      <dgm:prSet/>
      <dgm:spPr/>
      <dgm:t>
        <a:bodyPr/>
        <a:lstStyle/>
        <a:p>
          <a:endParaRPr lang="fi-FI"/>
        </a:p>
      </dgm:t>
    </dgm:pt>
    <dgm:pt modelId="{557657B5-AD6B-4294-89EA-3C1C685BD456}" type="sibTrans" cxnId="{F805BD76-5A63-4190-A71C-B2349BA4B6E9}">
      <dgm:prSet/>
      <dgm:spPr/>
      <dgm:t>
        <a:bodyPr/>
        <a:lstStyle/>
        <a:p>
          <a:endParaRPr lang="fi-FI"/>
        </a:p>
      </dgm:t>
    </dgm:pt>
    <dgm:pt modelId="{44E6B5A6-93F8-4C9A-8114-1655CDF965B3}">
      <dgm:prSet phldrT="[Teksti]" custT="1"/>
      <dgm:spPr>
        <a:solidFill>
          <a:srgbClr val="7030A0"/>
        </a:solidFill>
      </dgm:spPr>
      <dgm:t>
        <a:bodyPr/>
        <a:lstStyle/>
        <a:p>
          <a:pPr marL="0" lvl="0" algn="ctr" defTabSz="2133600">
            <a:lnSpc>
              <a:spcPct val="90000"/>
            </a:lnSpc>
            <a:spcBef>
              <a:spcPct val="0"/>
            </a:spcBef>
            <a:spcAft>
              <a:spcPct val="35000"/>
            </a:spcAft>
            <a:buNone/>
          </a:pPr>
          <a:r>
            <a:rPr lang="sv-SE" sz="4800" b="1">
              <a:solidFill>
                <a:srgbClr val="FF99FF"/>
              </a:solidFill>
              <a:latin typeface="Calibri Light" panose="020F0302020204030204"/>
              <a:ea typeface="+mn-ea"/>
              <a:cs typeface="+mn-cs"/>
            </a:rPr>
            <a:t>Mångsidig kompetens</a:t>
          </a:r>
        </a:p>
      </dgm:t>
    </dgm:pt>
    <dgm:pt modelId="{6BB4230D-E179-49F0-985A-79EF66596C59}" type="parTrans" cxnId="{4DB48154-E8EF-435B-A447-E6A1D240FA81}">
      <dgm:prSet/>
      <dgm:spPr/>
      <dgm:t>
        <a:bodyPr/>
        <a:lstStyle/>
        <a:p>
          <a:endParaRPr lang="fi-FI"/>
        </a:p>
      </dgm:t>
    </dgm:pt>
    <dgm:pt modelId="{1D58D65A-99AF-436B-ABC5-BCA55A2F273D}" type="sibTrans" cxnId="{4DB48154-E8EF-435B-A447-E6A1D240FA81}">
      <dgm:prSet/>
      <dgm:spPr/>
      <dgm:t>
        <a:bodyPr/>
        <a:lstStyle/>
        <a:p>
          <a:endParaRPr lang="fi-FI"/>
        </a:p>
      </dgm:t>
    </dgm:pt>
    <dgm:pt modelId="{EA4D742C-2B07-4551-A057-7B6B1CA67CC8}">
      <dgm:prSet phldrT="[Teksti]" custT="1"/>
      <dgm:spPr>
        <a:solidFill>
          <a:srgbClr val="7030A0"/>
        </a:solidFill>
      </dgm:spPr>
      <dgm:t>
        <a:bodyPr/>
        <a:lstStyle/>
        <a:p>
          <a:r>
            <a:rPr lang="sv-SE" sz="4800" b="1" dirty="0">
              <a:solidFill>
                <a:srgbClr val="FFFF00"/>
              </a:solidFill>
              <a:latin typeface="+mj-lt"/>
            </a:rPr>
            <a:t>Läroämnen</a:t>
          </a:r>
        </a:p>
        <a:p>
          <a:r>
            <a:rPr lang="sv-SE" sz="3200" b="1" dirty="0">
              <a:solidFill>
                <a:srgbClr val="FFFF00"/>
              </a:solidFill>
              <a:latin typeface="+mj-lt"/>
            </a:rPr>
            <a:t>Hälsokunskap </a:t>
          </a:r>
          <a:r>
            <a:rPr lang="sv-SE" sz="3200" b="1" dirty="0">
              <a:solidFill>
                <a:srgbClr val="00FFFF"/>
              </a:solidFill>
              <a:latin typeface="+mj-lt"/>
            </a:rPr>
            <a:t>Samhällslära</a:t>
          </a:r>
          <a:r>
            <a:rPr lang="sv-SE" sz="3200" b="1" dirty="0">
              <a:solidFill>
                <a:srgbClr val="FFFF00"/>
              </a:solidFill>
              <a:latin typeface="+mj-lt"/>
            </a:rPr>
            <a:t> </a:t>
          </a:r>
          <a:r>
            <a:rPr lang="sv-SE" sz="3200" b="1" dirty="0">
              <a:solidFill>
                <a:srgbClr val="FF99FF"/>
              </a:solidFill>
              <a:latin typeface="+mj-lt"/>
            </a:rPr>
            <a:t>Modersmål och litteratur</a:t>
          </a:r>
          <a:r>
            <a:rPr lang="sv-SE" sz="3200" b="1" dirty="0">
              <a:solidFill>
                <a:srgbClr val="00FF00"/>
              </a:solidFill>
              <a:latin typeface="+mj-lt"/>
            </a:rPr>
            <a:t> Åskådningsämnen</a:t>
          </a:r>
          <a:r>
            <a:rPr lang="sv-SE" sz="3200" b="1" dirty="0">
              <a:solidFill>
                <a:srgbClr val="FFFF00"/>
              </a:solidFill>
              <a:latin typeface="+mj-lt"/>
            </a:rPr>
            <a:t> Kunskaps- och färdighetsämnen</a:t>
          </a:r>
          <a:r>
            <a:rPr lang="sv-SE" sz="3200" b="1" dirty="0">
              <a:solidFill>
                <a:srgbClr val="FF6600"/>
              </a:solidFill>
              <a:latin typeface="+mj-lt"/>
            </a:rPr>
            <a:t> </a:t>
          </a:r>
          <a:r>
            <a:rPr lang="sv-SE" sz="3200" b="1" dirty="0">
              <a:solidFill>
                <a:srgbClr val="FFFF00"/>
              </a:solidFill>
              <a:latin typeface="+mj-lt"/>
            </a:rPr>
            <a:t> </a:t>
          </a:r>
          <a:r>
            <a:rPr lang="sv-SE" sz="3200" b="1" dirty="0">
              <a:solidFill>
                <a:srgbClr val="00FFFF"/>
              </a:solidFill>
              <a:latin typeface="+mj-lt"/>
            </a:rPr>
            <a:t>Psykologi (gymnasiet) </a:t>
          </a:r>
          <a:r>
            <a:rPr lang="sv-SE" sz="3200" b="1" dirty="0">
              <a:solidFill>
                <a:srgbClr val="00FF00"/>
              </a:solidFill>
              <a:latin typeface="+mj-lt"/>
            </a:rPr>
            <a:t>Gemensamma examensdelar (yrkes)…</a:t>
          </a:r>
        </a:p>
      </dgm:t>
    </dgm:pt>
    <dgm:pt modelId="{D18987BA-39E0-4424-873C-1645FD4BC2EE}" type="parTrans" cxnId="{0263EE60-EF60-4DC1-9B2D-E90C201FB570}">
      <dgm:prSet/>
      <dgm:spPr/>
      <dgm:t>
        <a:bodyPr/>
        <a:lstStyle/>
        <a:p>
          <a:endParaRPr lang="fi-FI"/>
        </a:p>
      </dgm:t>
    </dgm:pt>
    <dgm:pt modelId="{73C544A8-4B43-40AB-BF8B-E3D605015E64}" type="sibTrans" cxnId="{0263EE60-EF60-4DC1-9B2D-E90C201FB570}">
      <dgm:prSet/>
      <dgm:spPr/>
      <dgm:t>
        <a:bodyPr/>
        <a:lstStyle/>
        <a:p>
          <a:endParaRPr lang="fi-FI"/>
        </a:p>
      </dgm:t>
    </dgm:pt>
    <dgm:pt modelId="{11B0C10D-CF2B-4A82-937D-2A572FAC8D38}">
      <dgm:prSet phldrT="[Teksti]" custT="1"/>
      <dgm:spPr>
        <a:solidFill>
          <a:srgbClr val="7030A0"/>
        </a:solidFill>
      </dgm:spPr>
      <dgm:t>
        <a:bodyPr/>
        <a:lstStyle/>
        <a:p>
          <a:endParaRPr lang="fi-FI" sz="4800" b="1" dirty="0">
            <a:solidFill>
              <a:srgbClr val="FFFF00"/>
            </a:solidFill>
          </a:endParaRPr>
        </a:p>
      </dgm:t>
    </dgm:pt>
    <dgm:pt modelId="{421183FC-AAD6-40E4-AB8E-E34D763C0F48}" type="sibTrans" cxnId="{44C02F49-D1BB-4134-92EF-33918BA914A8}">
      <dgm:prSet/>
      <dgm:spPr/>
      <dgm:t>
        <a:bodyPr/>
        <a:lstStyle/>
        <a:p>
          <a:endParaRPr lang="fi-FI"/>
        </a:p>
      </dgm:t>
    </dgm:pt>
    <dgm:pt modelId="{7AAB21E4-8967-4C78-A71A-61092CFE0CBF}" type="parTrans" cxnId="{44C02F49-D1BB-4134-92EF-33918BA914A8}">
      <dgm:prSet/>
      <dgm:spPr/>
      <dgm:t>
        <a:bodyPr/>
        <a:lstStyle/>
        <a:p>
          <a:endParaRPr lang="fi-FI"/>
        </a:p>
      </dgm:t>
    </dgm:pt>
    <dgm:pt modelId="{0705DF2E-40C3-45BB-A1B9-CDD308E61F63}" type="pres">
      <dgm:prSet presAssocID="{B9B2E3B9-E2EA-41A2-85DB-3B48AD8802BF}" presName="diagram" presStyleCnt="0">
        <dgm:presLayoutVars>
          <dgm:dir/>
          <dgm:resizeHandles val="exact"/>
        </dgm:presLayoutVars>
      </dgm:prSet>
      <dgm:spPr/>
    </dgm:pt>
    <dgm:pt modelId="{4E9C748E-8D8C-4574-904A-228601B4A236}" type="pres">
      <dgm:prSet presAssocID="{D008659E-E953-48B6-A825-162A1AFDF5ED}" presName="node" presStyleLbl="node1" presStyleIdx="0" presStyleCnt="5" custLinFactNeighborY="1158">
        <dgm:presLayoutVars>
          <dgm:bulletEnabled val="1"/>
        </dgm:presLayoutVars>
      </dgm:prSet>
      <dgm:spPr/>
    </dgm:pt>
    <dgm:pt modelId="{DC73B504-3164-43ED-8036-45D6B8BED768}" type="pres">
      <dgm:prSet presAssocID="{F3D4225B-E429-4376-9A8E-3D8D0DEB9EB0}" presName="sibTrans" presStyleCnt="0"/>
      <dgm:spPr/>
    </dgm:pt>
    <dgm:pt modelId="{861CDB92-D76B-4A6E-8442-583D125EE9B3}" type="pres">
      <dgm:prSet presAssocID="{5AC58442-2663-4A57-B263-576D84E5B004}" presName="node" presStyleLbl="node1" presStyleIdx="1" presStyleCnt="5" custLinFactNeighborX="561" custLinFactNeighborY="1847">
        <dgm:presLayoutVars>
          <dgm:bulletEnabled val="1"/>
        </dgm:presLayoutVars>
      </dgm:prSet>
      <dgm:spPr/>
    </dgm:pt>
    <dgm:pt modelId="{A2B66E36-DD3F-4600-A2D5-54AFABB9A25A}" type="pres">
      <dgm:prSet presAssocID="{557657B5-AD6B-4294-89EA-3C1C685BD456}" presName="sibTrans" presStyleCnt="0"/>
      <dgm:spPr/>
    </dgm:pt>
    <dgm:pt modelId="{A73180A5-0820-4558-A960-4567D9094133}" type="pres">
      <dgm:prSet presAssocID="{44E6B5A6-93F8-4C9A-8114-1655CDF965B3}" presName="node" presStyleLbl="node1" presStyleIdx="2" presStyleCnt="5" custLinFactNeighborY="1003">
        <dgm:presLayoutVars>
          <dgm:bulletEnabled val="1"/>
        </dgm:presLayoutVars>
      </dgm:prSet>
      <dgm:spPr/>
    </dgm:pt>
    <dgm:pt modelId="{243A1CF7-DE08-4D74-85F4-ADDD41FCF249}" type="pres">
      <dgm:prSet presAssocID="{1D58D65A-99AF-436B-ABC5-BCA55A2F273D}" presName="sibTrans" presStyleCnt="0"/>
      <dgm:spPr/>
    </dgm:pt>
    <dgm:pt modelId="{4E32581F-C813-48B8-AC61-FF04DF9874B1}" type="pres">
      <dgm:prSet presAssocID="{11B0C10D-CF2B-4A82-937D-2A572FAC8D38}" presName="node" presStyleLbl="node1" presStyleIdx="3" presStyleCnt="5" custLinFactX="15962" custLinFactNeighborX="100000" custLinFactNeighborY="1472">
        <dgm:presLayoutVars>
          <dgm:bulletEnabled val="1"/>
        </dgm:presLayoutVars>
      </dgm:prSet>
      <dgm:spPr/>
    </dgm:pt>
    <dgm:pt modelId="{D6523241-102D-444B-9469-15492FEE5236}" type="pres">
      <dgm:prSet presAssocID="{421183FC-AAD6-40E4-AB8E-E34D763C0F48}" presName="sibTrans" presStyleCnt="0"/>
      <dgm:spPr/>
    </dgm:pt>
    <dgm:pt modelId="{CB8E13BC-392E-44CA-83C6-77207C05799D}" type="pres">
      <dgm:prSet presAssocID="{EA4D742C-2B07-4551-A057-7B6B1CA67CC8}" presName="node" presStyleLbl="node1" presStyleIdx="4" presStyleCnt="5" custScaleX="201561" custScaleY="136173" custLinFactNeighborX="-68788" custLinFactNeighborY="-1801">
        <dgm:presLayoutVars>
          <dgm:bulletEnabled val="1"/>
        </dgm:presLayoutVars>
      </dgm:prSet>
      <dgm:spPr/>
    </dgm:pt>
  </dgm:ptLst>
  <dgm:cxnLst>
    <dgm:cxn modelId="{86B75215-4014-45F2-A8B6-BD3678C31A03}" srcId="{B9B2E3B9-E2EA-41A2-85DB-3B48AD8802BF}" destId="{D008659E-E953-48B6-A825-162A1AFDF5ED}" srcOrd="0" destOrd="0" parTransId="{E5F01FB5-EF4F-458A-8760-00F38DE9DF04}" sibTransId="{F3D4225B-E429-4376-9A8E-3D8D0DEB9EB0}"/>
    <dgm:cxn modelId="{8ADEF217-5E7C-4C3E-ACC5-484BECC1D705}" type="presOf" srcId="{5AC58442-2663-4A57-B263-576D84E5B004}" destId="{861CDB92-D76B-4A6E-8442-583D125EE9B3}" srcOrd="0" destOrd="0" presId="urn:microsoft.com/office/officeart/2005/8/layout/default"/>
    <dgm:cxn modelId="{0263EE60-EF60-4DC1-9B2D-E90C201FB570}" srcId="{B9B2E3B9-E2EA-41A2-85DB-3B48AD8802BF}" destId="{EA4D742C-2B07-4551-A057-7B6B1CA67CC8}" srcOrd="4" destOrd="0" parTransId="{D18987BA-39E0-4424-873C-1645FD4BC2EE}" sibTransId="{73C544A8-4B43-40AB-BF8B-E3D605015E64}"/>
    <dgm:cxn modelId="{44C02F49-D1BB-4134-92EF-33918BA914A8}" srcId="{B9B2E3B9-E2EA-41A2-85DB-3B48AD8802BF}" destId="{11B0C10D-CF2B-4A82-937D-2A572FAC8D38}" srcOrd="3" destOrd="0" parTransId="{7AAB21E4-8967-4C78-A71A-61092CFE0CBF}" sibTransId="{421183FC-AAD6-40E4-AB8E-E34D763C0F48}"/>
    <dgm:cxn modelId="{89B3BA6F-7D52-4699-BF9F-8B0513B02936}" type="presOf" srcId="{D008659E-E953-48B6-A825-162A1AFDF5ED}" destId="{4E9C748E-8D8C-4574-904A-228601B4A236}" srcOrd="0" destOrd="0" presId="urn:microsoft.com/office/officeart/2005/8/layout/default"/>
    <dgm:cxn modelId="{D18FF16F-2D99-44B9-A74F-99EBB5754708}" type="presOf" srcId="{44E6B5A6-93F8-4C9A-8114-1655CDF965B3}" destId="{A73180A5-0820-4558-A960-4567D9094133}" srcOrd="0" destOrd="0" presId="urn:microsoft.com/office/officeart/2005/8/layout/default"/>
    <dgm:cxn modelId="{4DB48154-E8EF-435B-A447-E6A1D240FA81}" srcId="{B9B2E3B9-E2EA-41A2-85DB-3B48AD8802BF}" destId="{44E6B5A6-93F8-4C9A-8114-1655CDF965B3}" srcOrd="2" destOrd="0" parTransId="{6BB4230D-E179-49F0-985A-79EF66596C59}" sibTransId="{1D58D65A-99AF-436B-ABC5-BCA55A2F273D}"/>
    <dgm:cxn modelId="{F805BD76-5A63-4190-A71C-B2349BA4B6E9}" srcId="{B9B2E3B9-E2EA-41A2-85DB-3B48AD8802BF}" destId="{5AC58442-2663-4A57-B263-576D84E5B004}" srcOrd="1" destOrd="0" parTransId="{936A8BE7-941E-4B6F-A913-7A544F952D9C}" sibTransId="{557657B5-AD6B-4294-89EA-3C1C685BD456}"/>
    <dgm:cxn modelId="{163A3DC5-3710-46D1-AF6B-5BE669D510D8}" type="presOf" srcId="{B9B2E3B9-E2EA-41A2-85DB-3B48AD8802BF}" destId="{0705DF2E-40C3-45BB-A1B9-CDD308E61F63}" srcOrd="0" destOrd="0" presId="urn:microsoft.com/office/officeart/2005/8/layout/default"/>
    <dgm:cxn modelId="{402BA8C6-5D26-4BC1-8B86-45F8B8AA922F}" type="presOf" srcId="{11B0C10D-CF2B-4A82-937D-2A572FAC8D38}" destId="{4E32581F-C813-48B8-AC61-FF04DF9874B1}" srcOrd="0" destOrd="0" presId="urn:microsoft.com/office/officeart/2005/8/layout/default"/>
    <dgm:cxn modelId="{F3C924D8-AEE1-4C6B-9012-0132944D5D6C}" type="presOf" srcId="{EA4D742C-2B07-4551-A057-7B6B1CA67CC8}" destId="{CB8E13BC-392E-44CA-83C6-77207C05799D}" srcOrd="0" destOrd="0" presId="urn:microsoft.com/office/officeart/2005/8/layout/default"/>
    <dgm:cxn modelId="{A1B4006B-37F9-46CC-B361-3A72E1EF20E0}" type="presParOf" srcId="{0705DF2E-40C3-45BB-A1B9-CDD308E61F63}" destId="{4E9C748E-8D8C-4574-904A-228601B4A236}" srcOrd="0" destOrd="0" presId="urn:microsoft.com/office/officeart/2005/8/layout/default"/>
    <dgm:cxn modelId="{A3C0F3D5-ADD6-445B-83B6-F377E23525A2}" type="presParOf" srcId="{0705DF2E-40C3-45BB-A1B9-CDD308E61F63}" destId="{DC73B504-3164-43ED-8036-45D6B8BED768}" srcOrd="1" destOrd="0" presId="urn:microsoft.com/office/officeart/2005/8/layout/default"/>
    <dgm:cxn modelId="{9DCC96DC-B0FB-4C6E-8EEA-2614DB57188C}" type="presParOf" srcId="{0705DF2E-40C3-45BB-A1B9-CDD308E61F63}" destId="{861CDB92-D76B-4A6E-8442-583D125EE9B3}" srcOrd="2" destOrd="0" presId="urn:microsoft.com/office/officeart/2005/8/layout/default"/>
    <dgm:cxn modelId="{F9D702B0-CC79-4172-8E47-5C8C7EEC17E5}" type="presParOf" srcId="{0705DF2E-40C3-45BB-A1B9-CDD308E61F63}" destId="{A2B66E36-DD3F-4600-A2D5-54AFABB9A25A}" srcOrd="3" destOrd="0" presId="urn:microsoft.com/office/officeart/2005/8/layout/default"/>
    <dgm:cxn modelId="{E0BDF0E2-5C1D-49BC-AC80-5ACB716CA09C}" type="presParOf" srcId="{0705DF2E-40C3-45BB-A1B9-CDD308E61F63}" destId="{A73180A5-0820-4558-A960-4567D9094133}" srcOrd="4" destOrd="0" presId="urn:microsoft.com/office/officeart/2005/8/layout/default"/>
    <dgm:cxn modelId="{8F07F713-5A24-4D4C-947F-2D45858795F4}" type="presParOf" srcId="{0705DF2E-40C3-45BB-A1B9-CDD308E61F63}" destId="{243A1CF7-DE08-4D74-85F4-ADDD41FCF249}" srcOrd="5" destOrd="0" presId="urn:microsoft.com/office/officeart/2005/8/layout/default"/>
    <dgm:cxn modelId="{7B754EE2-3824-41F0-B426-A3F53F9ECE25}" type="presParOf" srcId="{0705DF2E-40C3-45BB-A1B9-CDD308E61F63}" destId="{4E32581F-C813-48B8-AC61-FF04DF9874B1}" srcOrd="6" destOrd="0" presId="urn:microsoft.com/office/officeart/2005/8/layout/default"/>
    <dgm:cxn modelId="{BD4F4B2D-7105-4ED6-97A5-42D5594AA06C}" type="presParOf" srcId="{0705DF2E-40C3-45BB-A1B9-CDD308E61F63}" destId="{D6523241-102D-444B-9469-15492FEE5236}" srcOrd="7" destOrd="0" presId="urn:microsoft.com/office/officeart/2005/8/layout/default"/>
    <dgm:cxn modelId="{CAA2B229-9E1D-4D2F-A5FA-6B78326313E5}" type="presParOf" srcId="{0705DF2E-40C3-45BB-A1B9-CDD308E61F63}" destId="{CB8E13BC-392E-44CA-83C6-77207C05799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372C5-1077-4DDC-9FA1-DDD6D1C411F4}">
      <dsp:nvSpPr>
        <dsp:cNvPr id="0" name=""/>
        <dsp:cNvSpPr/>
      </dsp:nvSpPr>
      <dsp:spPr>
        <a:xfrm>
          <a:off x="88826" y="408676"/>
          <a:ext cx="3610361" cy="2712942"/>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sv-SE" sz="2700" b="1" kern="1200" dirty="0">
              <a:latin typeface="+mj-lt"/>
            </a:rPr>
            <a:t>Rätt till trygg lärmiljö</a:t>
          </a:r>
        </a:p>
        <a:p>
          <a:pPr marL="0" lvl="0" indent="0" algn="ctr" defTabSz="1200150">
            <a:lnSpc>
              <a:spcPct val="90000"/>
            </a:lnSpc>
            <a:spcBef>
              <a:spcPct val="0"/>
            </a:spcBef>
            <a:spcAft>
              <a:spcPct val="35000"/>
            </a:spcAft>
            <a:buNone/>
          </a:pPr>
          <a:r>
            <a:rPr lang="sv-SE" sz="1800" kern="1200" dirty="0">
              <a:latin typeface="+mj-lt"/>
            </a:rPr>
            <a:t>Lagen om grundläggande utbildning (628/1998), gymnasielagen (714/2018) och lagen om yrkesutbildning (531/2017) </a:t>
          </a:r>
        </a:p>
      </dsp:txBody>
      <dsp:txXfrm>
        <a:off x="88826" y="408676"/>
        <a:ext cx="3610361" cy="2712942"/>
      </dsp:txXfrm>
    </dsp:sp>
    <dsp:sp modelId="{304F441E-BB61-4264-9091-0C97E8C7C7AD}">
      <dsp:nvSpPr>
        <dsp:cNvPr id="0" name=""/>
        <dsp:cNvSpPr/>
      </dsp:nvSpPr>
      <dsp:spPr>
        <a:xfrm>
          <a:off x="4008255" y="394324"/>
          <a:ext cx="3799021" cy="2741646"/>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533400">
            <a:lnSpc>
              <a:spcPct val="90000"/>
            </a:lnSpc>
            <a:spcBef>
              <a:spcPct val="0"/>
            </a:spcBef>
            <a:spcAft>
              <a:spcPct val="35000"/>
            </a:spcAft>
            <a:buNone/>
          </a:pPr>
          <a:r>
            <a:rPr lang="sv-SE" sz="2300" b="1" kern="1200" dirty="0">
              <a:latin typeface="+mj-lt"/>
            </a:rPr>
            <a:t>Plan för att skydda de studerande mot våld, mobbning och trakasseri</a:t>
          </a:r>
        </a:p>
        <a:p>
          <a:pPr marL="0" lvl="0" indent="0" algn="ctr" defTabSz="533400">
            <a:lnSpc>
              <a:spcPct val="90000"/>
            </a:lnSpc>
            <a:spcBef>
              <a:spcPct val="0"/>
            </a:spcBef>
            <a:spcAft>
              <a:spcPct val="35000"/>
            </a:spcAft>
            <a:buNone/>
          </a:pPr>
          <a:r>
            <a:rPr lang="sv-SE" sz="1600" kern="1200" dirty="0">
              <a:latin typeface="+mj-lt"/>
            </a:rPr>
            <a:t>Lagen om elev- och studerandevård (1287/2013)</a:t>
          </a:r>
        </a:p>
      </dsp:txBody>
      <dsp:txXfrm>
        <a:off x="4008255" y="394324"/>
        <a:ext cx="3799021" cy="2741646"/>
      </dsp:txXfrm>
    </dsp:sp>
    <dsp:sp modelId="{55CA611A-D1FF-4C49-82D2-68FDC646625A}">
      <dsp:nvSpPr>
        <dsp:cNvPr id="0" name=""/>
        <dsp:cNvSpPr/>
      </dsp:nvSpPr>
      <dsp:spPr>
        <a:xfrm>
          <a:off x="8031677" y="456267"/>
          <a:ext cx="3887512" cy="263737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b="1" kern="1200" dirty="0">
              <a:latin typeface="+mj-lt"/>
            </a:rPr>
            <a:t>Sexuella trakasserier är diskriminering</a:t>
          </a:r>
        </a:p>
        <a:p>
          <a:pPr marL="0" lvl="0" indent="0" algn="ctr" defTabSz="889000">
            <a:lnSpc>
              <a:spcPct val="90000"/>
            </a:lnSpc>
            <a:spcBef>
              <a:spcPct val="0"/>
            </a:spcBef>
            <a:spcAft>
              <a:spcPct val="35000"/>
            </a:spcAft>
            <a:buNone/>
          </a:pPr>
          <a:r>
            <a:rPr lang="sv-SE" sz="1600" kern="1200" dirty="0">
              <a:latin typeface="+mj-lt"/>
            </a:rPr>
            <a:t>Lagen om jämställdhet mellan kvinnor och män (609/1986)</a:t>
          </a:r>
        </a:p>
        <a:p>
          <a:pPr marL="0" lvl="0" indent="0" algn="ctr" defTabSz="889000">
            <a:lnSpc>
              <a:spcPct val="90000"/>
            </a:lnSpc>
            <a:spcBef>
              <a:spcPct val="0"/>
            </a:spcBef>
            <a:spcAft>
              <a:spcPct val="35000"/>
            </a:spcAft>
            <a:buNone/>
          </a:pPr>
          <a:r>
            <a:rPr lang="sv-SE" sz="1600" b="1" kern="1200" dirty="0">
              <a:latin typeface="+mj-lt"/>
            </a:rPr>
            <a:t>Diskrimineringslagen förbjuder diskriminering enligt lagens diskrimineringsgrunder (till exempel på grund av ursprung, sexuell läggning, språk, religion, funktionshinder eller hälsotillstånd).</a:t>
          </a:r>
        </a:p>
        <a:p>
          <a:pPr marL="0" lvl="0" indent="0" algn="ctr" defTabSz="889000">
            <a:lnSpc>
              <a:spcPct val="90000"/>
            </a:lnSpc>
            <a:spcBef>
              <a:spcPct val="0"/>
            </a:spcBef>
            <a:spcAft>
              <a:spcPct val="35000"/>
            </a:spcAft>
            <a:buNone/>
          </a:pPr>
          <a:r>
            <a:rPr lang="sv-SE" sz="1600" kern="1200" dirty="0">
              <a:latin typeface="+mj-lt"/>
            </a:rPr>
            <a:t>Diskrimineringslagen (1325/2014)</a:t>
          </a:r>
        </a:p>
      </dsp:txBody>
      <dsp:txXfrm>
        <a:off x="8031677" y="456267"/>
        <a:ext cx="3887512" cy="2637373"/>
      </dsp:txXfrm>
    </dsp:sp>
    <dsp:sp modelId="{5520D676-8EF0-4F44-960A-DFCE23E14FDF}">
      <dsp:nvSpPr>
        <dsp:cNvPr id="0" name=""/>
        <dsp:cNvSpPr/>
      </dsp:nvSpPr>
      <dsp:spPr>
        <a:xfrm>
          <a:off x="0" y="3377761"/>
          <a:ext cx="3749427" cy="2401616"/>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v-SE" sz="1800" b="1" kern="1200" dirty="0">
              <a:latin typeface="+mj-lt"/>
            </a:rPr>
            <a:t>Hälso- och sjukvårdslagen förpliktar läroanstalten att med tre års mellanrum följa upp att skolmiljön är sund och trygg. Uppföljningen omfattar också sexuella trakasserier och de åtgärder som vidtagits. </a:t>
          </a:r>
        </a:p>
        <a:p>
          <a:pPr marL="0" lvl="0" indent="0" algn="ctr" defTabSz="800100">
            <a:lnSpc>
              <a:spcPct val="90000"/>
            </a:lnSpc>
            <a:spcBef>
              <a:spcPct val="0"/>
            </a:spcBef>
            <a:spcAft>
              <a:spcPct val="35000"/>
            </a:spcAft>
            <a:buNone/>
          </a:pPr>
          <a:r>
            <a:rPr lang="sv-SE" sz="1800" kern="1200" dirty="0">
              <a:latin typeface="+mj-lt"/>
            </a:rPr>
            <a:t>Hälso- och sjukvårdslag (1326/2010)</a:t>
          </a:r>
        </a:p>
      </dsp:txBody>
      <dsp:txXfrm>
        <a:off x="0" y="3377761"/>
        <a:ext cx="3749427" cy="2401616"/>
      </dsp:txXfrm>
    </dsp:sp>
    <dsp:sp modelId="{09E840B3-782E-40E9-B892-20FF84D51B99}">
      <dsp:nvSpPr>
        <dsp:cNvPr id="0" name=""/>
        <dsp:cNvSpPr/>
      </dsp:nvSpPr>
      <dsp:spPr>
        <a:xfrm>
          <a:off x="3969393" y="3398521"/>
          <a:ext cx="3687067" cy="231228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sv-SE" sz="2800" b="1" kern="1200" dirty="0">
              <a:latin typeface="+mj-lt"/>
            </a:rPr>
            <a:t>Sexualbrott</a:t>
          </a:r>
          <a:r>
            <a:rPr lang="sv-SE" sz="1700" kern="1200" dirty="0">
              <a:latin typeface="+mj-lt"/>
            </a:rPr>
            <a:t> </a:t>
          </a:r>
        </a:p>
        <a:p>
          <a:pPr marL="0" lvl="0" indent="0" algn="ctr" defTabSz="1244600">
            <a:lnSpc>
              <a:spcPct val="90000"/>
            </a:lnSpc>
            <a:spcBef>
              <a:spcPct val="0"/>
            </a:spcBef>
            <a:spcAft>
              <a:spcPct val="35000"/>
            </a:spcAft>
            <a:buNone/>
          </a:pPr>
          <a:r>
            <a:rPr lang="sv-SE" sz="1700" kern="1200" dirty="0">
              <a:latin typeface="+mj-lt"/>
            </a:rPr>
            <a:t>(våldtäkt, tvingande till sexuell handling, sexuellt utnyttjande, sexuellt antastande, sexuellt utnyttjande av barn, lockande av barn i sexuella syften, köp av sexuella tjänster av ung person) </a:t>
          </a:r>
        </a:p>
        <a:p>
          <a:pPr marL="0" lvl="0" indent="0" algn="ctr" defTabSz="1244600">
            <a:lnSpc>
              <a:spcPct val="90000"/>
            </a:lnSpc>
            <a:spcBef>
              <a:spcPct val="0"/>
            </a:spcBef>
            <a:spcAft>
              <a:spcPct val="35000"/>
            </a:spcAft>
            <a:buNone/>
          </a:pPr>
          <a:r>
            <a:rPr lang="sv-SE" sz="1800" kern="1200" dirty="0">
              <a:latin typeface="+mj-lt"/>
            </a:rPr>
            <a:t>Strafflagen (39/1889)</a:t>
          </a:r>
        </a:p>
      </dsp:txBody>
      <dsp:txXfrm>
        <a:off x="3969393" y="3398521"/>
        <a:ext cx="3687067" cy="2312283"/>
      </dsp:txXfrm>
    </dsp:sp>
    <dsp:sp modelId="{95301CDE-3D35-429A-AF92-951E327A2CC6}">
      <dsp:nvSpPr>
        <dsp:cNvPr id="0" name=""/>
        <dsp:cNvSpPr/>
      </dsp:nvSpPr>
      <dsp:spPr>
        <a:xfrm>
          <a:off x="7909130" y="3361262"/>
          <a:ext cx="3952082" cy="2223288"/>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44450">
            <a:lnSpc>
              <a:spcPct val="90000"/>
            </a:lnSpc>
            <a:spcBef>
              <a:spcPct val="0"/>
            </a:spcBef>
            <a:spcAft>
              <a:spcPct val="35000"/>
            </a:spcAft>
            <a:buNone/>
          </a:pPr>
          <a:r>
            <a:rPr lang="sv-SE" b="1" kern="1200" dirty="0">
              <a:latin typeface="+mj-lt"/>
            </a:rPr>
            <a:t>Trakasserier kan leda till en anmärkning/ en varning/ till att anställningsförhållandet hävs</a:t>
          </a:r>
        </a:p>
        <a:p>
          <a:pPr marL="0" lvl="0" indent="0" algn="ctr" defTabSz="44450">
            <a:lnSpc>
              <a:spcPct val="90000"/>
            </a:lnSpc>
            <a:spcBef>
              <a:spcPct val="0"/>
            </a:spcBef>
            <a:spcAft>
              <a:spcPct val="35000"/>
            </a:spcAft>
            <a:buNone/>
          </a:pPr>
          <a:r>
            <a:rPr lang="sv-SE" sz="1800" kern="1200" dirty="0">
              <a:latin typeface="+mj-lt"/>
            </a:rPr>
            <a:t>Lagen om kommunala tjänsteinnehavare (304/2003), statstjänstemannalagen (750/1994) och arbetsavtalslagen (55/2001)</a:t>
          </a:r>
        </a:p>
      </dsp:txBody>
      <dsp:txXfrm>
        <a:off x="7909130" y="3361262"/>
        <a:ext cx="3952082" cy="2223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260B3-745C-44FB-BF2E-1902CC6E414B}">
      <dsp:nvSpPr>
        <dsp:cNvPr id="0" name=""/>
        <dsp:cNvSpPr/>
      </dsp:nvSpPr>
      <dsp:spPr>
        <a:xfrm>
          <a:off x="2246624" y="1844014"/>
          <a:ext cx="5652319" cy="2882225"/>
        </a:xfrm>
        <a:prstGeom prst="ellipse">
          <a:avLst/>
        </a:prstGeom>
        <a:noFill/>
        <a:ln w="381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sv-SE" sz="5000" b="1" kern="1200" dirty="0">
              <a:solidFill>
                <a:srgbClr val="00FFFF"/>
              </a:solidFill>
              <a:latin typeface="+mj-lt"/>
            </a:rPr>
            <a:t>Information om välbefinnandet i läroanstalten</a:t>
          </a:r>
        </a:p>
      </dsp:txBody>
      <dsp:txXfrm>
        <a:off x="3074387" y="2266106"/>
        <a:ext cx="3996793" cy="2038041"/>
      </dsp:txXfrm>
    </dsp:sp>
    <dsp:sp modelId="{5F19C884-F48F-4689-BE92-05458BB67BBF}">
      <dsp:nvSpPr>
        <dsp:cNvPr id="0" name=""/>
        <dsp:cNvSpPr/>
      </dsp:nvSpPr>
      <dsp:spPr>
        <a:xfrm>
          <a:off x="4445420" y="113094"/>
          <a:ext cx="2159554" cy="1766415"/>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sv-SE" sz="2000" b="1" kern="1200" dirty="0">
              <a:solidFill>
                <a:schemeClr val="bg1"/>
              </a:solidFill>
              <a:latin typeface="Calibri"/>
              <a:ea typeface="+mn-ea"/>
              <a:cs typeface="+mn-cs"/>
            </a:rPr>
            <a:t>Enkäten Hälsa i skolan</a:t>
          </a:r>
        </a:p>
      </dsp:txBody>
      <dsp:txXfrm>
        <a:off x="4761679" y="371779"/>
        <a:ext cx="1527036" cy="1249045"/>
      </dsp:txXfrm>
    </dsp:sp>
    <dsp:sp modelId="{F21D6769-85EA-471E-AAF3-70F4199BE39E}">
      <dsp:nvSpPr>
        <dsp:cNvPr id="0" name=""/>
        <dsp:cNvSpPr/>
      </dsp:nvSpPr>
      <dsp:spPr>
        <a:xfrm>
          <a:off x="6560542" y="606666"/>
          <a:ext cx="2084644" cy="1660384"/>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sv-SE" sz="2000" b="1" kern="1200" dirty="0">
              <a:solidFill>
                <a:schemeClr val="bg1"/>
              </a:solidFill>
              <a:latin typeface="Calibri"/>
              <a:ea typeface="+mn-ea"/>
              <a:cs typeface="+mn-cs"/>
            </a:rPr>
            <a:t>Data-insamlingar om hälsofrämjande aktivitet (TEA)</a:t>
          </a:r>
        </a:p>
      </dsp:txBody>
      <dsp:txXfrm>
        <a:off x="6865831" y="849824"/>
        <a:ext cx="1474066" cy="1174068"/>
      </dsp:txXfrm>
    </dsp:sp>
    <dsp:sp modelId="{F2230F31-A434-4A1B-AB9B-E9C0385A42BB}">
      <dsp:nvSpPr>
        <dsp:cNvPr id="0" name=""/>
        <dsp:cNvSpPr/>
      </dsp:nvSpPr>
      <dsp:spPr>
        <a:xfrm>
          <a:off x="7921705" y="1866238"/>
          <a:ext cx="2220705" cy="1714676"/>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endParaRPr lang="sv-SE" sz="2000" b="1" kern="1200" dirty="0">
            <a:solidFill>
              <a:schemeClr val="bg1"/>
            </a:solidFill>
            <a:latin typeface="Calibri"/>
            <a:ea typeface="+mn-ea"/>
            <a:cs typeface="+mn-cs"/>
          </a:endParaRPr>
        </a:p>
        <a:p>
          <a:pPr marL="0" lvl="0" indent="0" algn="ctr" defTabSz="800100">
            <a:lnSpc>
              <a:spcPct val="90000"/>
            </a:lnSpc>
            <a:spcBef>
              <a:spcPct val="0"/>
            </a:spcBef>
            <a:spcAft>
              <a:spcPct val="35000"/>
            </a:spcAft>
            <a:buNone/>
          </a:pPr>
          <a:endParaRPr lang="sv-SE" sz="2000" b="1" kern="1200" dirty="0">
            <a:solidFill>
              <a:schemeClr val="bg1"/>
            </a:solidFill>
            <a:latin typeface="Calibri"/>
            <a:ea typeface="+mn-ea"/>
            <a:cs typeface="+mn-cs"/>
          </a:endParaRPr>
        </a:p>
        <a:p>
          <a:pPr marL="0" lvl="0" indent="0" algn="ctr" defTabSz="800100">
            <a:lnSpc>
              <a:spcPct val="90000"/>
            </a:lnSpc>
            <a:spcBef>
              <a:spcPct val="0"/>
            </a:spcBef>
            <a:spcAft>
              <a:spcPct val="35000"/>
            </a:spcAft>
            <a:buNone/>
          </a:pPr>
          <a:r>
            <a:rPr lang="sv-SE" sz="2000" b="1" kern="1200" dirty="0" err="1">
              <a:solidFill>
                <a:schemeClr val="bg1"/>
              </a:solidFill>
              <a:latin typeface="Calibri"/>
              <a:ea typeface="+mn-ea"/>
              <a:cs typeface="+mn-cs"/>
            </a:rPr>
            <a:t>KiVa</a:t>
          </a:r>
          <a:r>
            <a:rPr lang="sv-SE" sz="2000" b="1" kern="1200" dirty="0">
              <a:solidFill>
                <a:schemeClr val="bg1"/>
              </a:solidFill>
              <a:latin typeface="Calibri"/>
              <a:ea typeface="+mn-ea"/>
              <a:cs typeface="+mn-cs"/>
            </a:rPr>
            <a:t> Skola-situations-kartläggning etc.</a:t>
          </a:r>
          <a:r>
            <a:rPr lang="sv-SE" sz="2800" b="1" kern="1200" dirty="0">
              <a:solidFill>
                <a:schemeClr val="bg1"/>
              </a:solidFill>
              <a:latin typeface="Calibri"/>
              <a:ea typeface="+mn-ea"/>
              <a:cs typeface="+mn-cs"/>
            </a:rPr>
            <a:t>
</a:t>
          </a:r>
          <a:br>
            <a:rPr lang="sv-SE" sz="2800" b="1" kern="1200" dirty="0">
              <a:solidFill>
                <a:schemeClr val="bg1"/>
              </a:solidFill>
              <a:latin typeface="Calibri"/>
              <a:ea typeface="+mn-ea"/>
              <a:cs typeface="+mn-cs"/>
            </a:rPr>
          </a:br>
          <a:endParaRPr lang="sv-SE" sz="2800" b="1" kern="1200" dirty="0">
            <a:solidFill>
              <a:schemeClr val="bg1"/>
            </a:solidFill>
            <a:latin typeface="Calibri"/>
            <a:ea typeface="+mn-ea"/>
            <a:cs typeface="+mn-cs"/>
          </a:endParaRPr>
        </a:p>
      </dsp:txBody>
      <dsp:txXfrm>
        <a:off x="8246920" y="2117346"/>
        <a:ext cx="1570275" cy="1212460"/>
      </dsp:txXfrm>
    </dsp:sp>
    <dsp:sp modelId="{4445E2B7-CA98-49BE-AE00-B9D61442D359}">
      <dsp:nvSpPr>
        <dsp:cNvPr id="0" name=""/>
        <dsp:cNvSpPr/>
      </dsp:nvSpPr>
      <dsp:spPr>
        <a:xfrm>
          <a:off x="7967333" y="3853394"/>
          <a:ext cx="2268586" cy="1548254"/>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b="1" kern="1200" dirty="0">
              <a:solidFill>
                <a:schemeClr val="bg1"/>
              </a:solidFill>
            </a:rPr>
            <a:t>Hälso- och säkerhets-  under-sökningar</a:t>
          </a:r>
        </a:p>
      </dsp:txBody>
      <dsp:txXfrm>
        <a:off x="8299560" y="4080131"/>
        <a:ext cx="1604132" cy="1094780"/>
      </dsp:txXfrm>
    </dsp:sp>
    <dsp:sp modelId="{49B9C20F-555B-4AB9-A7D3-09C97C05D483}">
      <dsp:nvSpPr>
        <dsp:cNvPr id="0" name=""/>
        <dsp:cNvSpPr/>
      </dsp:nvSpPr>
      <dsp:spPr>
        <a:xfrm>
          <a:off x="6342286" y="4893501"/>
          <a:ext cx="1947667" cy="1611198"/>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sv-SE" sz="2000" b="1" kern="1200" dirty="0">
              <a:solidFill>
                <a:schemeClr val="bg1"/>
              </a:solidFill>
              <a:latin typeface="Calibri"/>
              <a:ea typeface="+mn-ea"/>
              <a:cs typeface="+mn-cs"/>
            </a:rPr>
            <a:t>Välbe-finnande-profilen</a:t>
          </a:r>
        </a:p>
      </dsp:txBody>
      <dsp:txXfrm>
        <a:off x="6627515" y="5129455"/>
        <a:ext cx="1377209" cy="1139290"/>
      </dsp:txXfrm>
    </dsp:sp>
    <dsp:sp modelId="{891E08BC-47BB-4ACB-BD5B-73B0FEF8C9EF}">
      <dsp:nvSpPr>
        <dsp:cNvPr id="0" name=""/>
        <dsp:cNvSpPr/>
      </dsp:nvSpPr>
      <dsp:spPr>
        <a:xfrm>
          <a:off x="4172065" y="5024634"/>
          <a:ext cx="2225265" cy="1514287"/>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sv-SE" sz="1900" b="1" kern="1200" dirty="0">
              <a:solidFill>
                <a:schemeClr val="bg1"/>
              </a:solidFill>
            </a:rPr>
            <a:t>Samman-fattningar av omfattande hälsounder-sökningar</a:t>
          </a:r>
        </a:p>
      </dsp:txBody>
      <dsp:txXfrm>
        <a:off x="4497948" y="5246396"/>
        <a:ext cx="1573499" cy="1070763"/>
      </dsp:txXfrm>
    </dsp:sp>
    <dsp:sp modelId="{EFDD63E9-F668-466A-9BB5-BD7F6DF05560}">
      <dsp:nvSpPr>
        <dsp:cNvPr id="0" name=""/>
        <dsp:cNvSpPr/>
      </dsp:nvSpPr>
      <dsp:spPr>
        <a:xfrm>
          <a:off x="2192705" y="4745875"/>
          <a:ext cx="1945836" cy="1662937"/>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b="1" kern="1200" dirty="0">
              <a:solidFill>
                <a:schemeClr val="bg1"/>
              </a:solidFill>
              <a:latin typeface="Calibri"/>
              <a:ea typeface="+mn-ea"/>
              <a:cs typeface="+mn-cs"/>
            </a:rPr>
            <a:t>Läro-anstaltens egna enkäter</a:t>
          </a:r>
        </a:p>
      </dsp:txBody>
      <dsp:txXfrm>
        <a:off x="2477666" y="4989406"/>
        <a:ext cx="1375914" cy="1175875"/>
      </dsp:txXfrm>
    </dsp:sp>
    <dsp:sp modelId="{ADCC94B2-8F46-427B-8F7C-843769BC4E3B}">
      <dsp:nvSpPr>
        <dsp:cNvPr id="0" name=""/>
        <dsp:cNvSpPr/>
      </dsp:nvSpPr>
      <dsp:spPr>
        <a:xfrm>
          <a:off x="418124" y="3606240"/>
          <a:ext cx="2154974" cy="1743927"/>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b="1" kern="1200" dirty="0">
              <a:solidFill>
                <a:schemeClr val="bg1"/>
              </a:solidFill>
            </a:rPr>
            <a:t>Personalens synpunkter</a:t>
          </a:r>
        </a:p>
      </dsp:txBody>
      <dsp:txXfrm>
        <a:off x="733713" y="3861632"/>
        <a:ext cx="1523796" cy="1233143"/>
      </dsp:txXfrm>
    </dsp:sp>
    <dsp:sp modelId="{F3B13A4C-40A5-467F-A05E-560E6688EEBA}">
      <dsp:nvSpPr>
        <dsp:cNvPr id="0" name=""/>
        <dsp:cNvSpPr/>
      </dsp:nvSpPr>
      <dsp:spPr>
        <a:xfrm>
          <a:off x="277426" y="1625156"/>
          <a:ext cx="2313076" cy="1803850"/>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b="1" kern="1200" dirty="0">
              <a:solidFill>
                <a:schemeClr val="bg1"/>
              </a:solidFill>
            </a:rPr>
            <a:t>Information som fås av elever + vårdnads-havare</a:t>
          </a:r>
        </a:p>
      </dsp:txBody>
      <dsp:txXfrm>
        <a:off x="616168" y="1889324"/>
        <a:ext cx="1635592" cy="1275514"/>
      </dsp:txXfrm>
    </dsp:sp>
    <dsp:sp modelId="{E0B98C45-AE30-41F3-9AB0-1212695593CE}">
      <dsp:nvSpPr>
        <dsp:cNvPr id="0" name=""/>
        <dsp:cNvSpPr/>
      </dsp:nvSpPr>
      <dsp:spPr>
        <a:xfrm>
          <a:off x="2054572" y="297549"/>
          <a:ext cx="2280045" cy="1761232"/>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b="1" kern="1200" dirty="0">
              <a:solidFill>
                <a:schemeClr val="bg1"/>
              </a:solidFill>
            </a:rPr>
            <a:t>Samarbets-partnernas synpunkter</a:t>
          </a:r>
        </a:p>
      </dsp:txBody>
      <dsp:txXfrm>
        <a:off x="2388477" y="555475"/>
        <a:ext cx="1612235" cy="12453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C748E-8D8C-4574-904A-228601B4A236}">
      <dsp:nvSpPr>
        <dsp:cNvPr id="0" name=""/>
        <dsp:cNvSpPr/>
      </dsp:nvSpPr>
      <dsp:spPr>
        <a:xfrm>
          <a:off x="0" y="111514"/>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sv-SE" sz="4800" b="1" kern="1200" dirty="0">
              <a:solidFill>
                <a:srgbClr val="00FFFF"/>
              </a:solidFill>
              <a:latin typeface="Calibri Light" panose="020F0302020204030204"/>
              <a:ea typeface="+mn-ea"/>
              <a:cs typeface="+mn-cs"/>
            </a:rPr>
            <a:t>Värdegrund</a:t>
          </a:r>
        </a:p>
      </dsp:txBody>
      <dsp:txXfrm>
        <a:off x="0" y="111514"/>
        <a:ext cx="3662821" cy="2197693"/>
      </dsp:txXfrm>
    </dsp:sp>
    <dsp:sp modelId="{861CDB92-D76B-4A6E-8442-583D125EE9B3}">
      <dsp:nvSpPr>
        <dsp:cNvPr id="0" name=""/>
        <dsp:cNvSpPr/>
      </dsp:nvSpPr>
      <dsp:spPr>
        <a:xfrm>
          <a:off x="4049652" y="126656"/>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sv-SE" sz="4800" b="1" kern="1200" dirty="0">
              <a:solidFill>
                <a:srgbClr val="00FF00"/>
              </a:solidFill>
              <a:latin typeface="Calibri Light" panose="020F0302020204030204"/>
              <a:ea typeface="+mn-ea"/>
              <a:cs typeface="+mn-cs"/>
            </a:rPr>
            <a:t>Verksamhets-</a:t>
          </a:r>
        </a:p>
        <a:p>
          <a:pPr marL="0" lvl="0" indent="0" algn="ctr" defTabSz="2133600">
            <a:lnSpc>
              <a:spcPct val="90000"/>
            </a:lnSpc>
            <a:spcBef>
              <a:spcPct val="0"/>
            </a:spcBef>
            <a:spcAft>
              <a:spcPct val="35000"/>
            </a:spcAft>
            <a:buNone/>
          </a:pPr>
          <a:r>
            <a:rPr lang="sv-SE" sz="4800" b="1" kern="1200" dirty="0">
              <a:solidFill>
                <a:srgbClr val="00FF00"/>
              </a:solidFill>
              <a:latin typeface="Calibri Light" panose="020F0302020204030204"/>
              <a:ea typeface="+mn-ea"/>
              <a:cs typeface="+mn-cs"/>
            </a:rPr>
            <a:t>kultur</a:t>
          </a:r>
        </a:p>
      </dsp:txBody>
      <dsp:txXfrm>
        <a:off x="4049652" y="126656"/>
        <a:ext cx="3662821" cy="2197693"/>
      </dsp:txXfrm>
    </dsp:sp>
    <dsp:sp modelId="{A73180A5-0820-4558-A960-4567D9094133}">
      <dsp:nvSpPr>
        <dsp:cNvPr id="0" name=""/>
        <dsp:cNvSpPr/>
      </dsp:nvSpPr>
      <dsp:spPr>
        <a:xfrm>
          <a:off x="8058208" y="108108"/>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sv-SE" sz="4800" b="1" kern="1200">
              <a:solidFill>
                <a:srgbClr val="FF99FF"/>
              </a:solidFill>
              <a:latin typeface="Calibri Light" panose="020F0302020204030204"/>
              <a:ea typeface="+mn-ea"/>
              <a:cs typeface="+mn-cs"/>
            </a:rPr>
            <a:t>Mångsidig kompetens</a:t>
          </a:r>
        </a:p>
      </dsp:txBody>
      <dsp:txXfrm>
        <a:off x="8058208" y="108108"/>
        <a:ext cx="3662821" cy="2197693"/>
      </dsp:txXfrm>
    </dsp:sp>
    <dsp:sp modelId="{4E32581F-C813-48B8-AC61-FF04DF9874B1}">
      <dsp:nvSpPr>
        <dsp:cNvPr id="0" name=""/>
        <dsp:cNvSpPr/>
      </dsp:nvSpPr>
      <dsp:spPr>
        <a:xfrm>
          <a:off x="4402034" y="3079876"/>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endParaRPr lang="fi-FI" sz="4800" b="1" kern="1200" dirty="0">
            <a:solidFill>
              <a:srgbClr val="FFFF00"/>
            </a:solidFill>
          </a:endParaRPr>
        </a:p>
      </dsp:txBody>
      <dsp:txXfrm>
        <a:off x="4402034" y="3079876"/>
        <a:ext cx="3662821" cy="2197693"/>
      </dsp:txXfrm>
    </dsp:sp>
    <dsp:sp modelId="{CB8E13BC-392E-44CA-83C6-77207C05799D}">
      <dsp:nvSpPr>
        <dsp:cNvPr id="0" name=""/>
        <dsp:cNvSpPr/>
      </dsp:nvSpPr>
      <dsp:spPr>
        <a:xfrm>
          <a:off x="1664074" y="2610460"/>
          <a:ext cx="7382820" cy="2992664"/>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sv-SE" sz="4800" b="1" kern="1200" dirty="0">
              <a:solidFill>
                <a:srgbClr val="FFFF00"/>
              </a:solidFill>
              <a:latin typeface="+mj-lt"/>
            </a:rPr>
            <a:t>Läroämnen</a:t>
          </a:r>
        </a:p>
        <a:p>
          <a:pPr marL="0" lvl="0" indent="0" algn="ctr" defTabSz="2133600">
            <a:lnSpc>
              <a:spcPct val="90000"/>
            </a:lnSpc>
            <a:spcBef>
              <a:spcPct val="0"/>
            </a:spcBef>
            <a:spcAft>
              <a:spcPct val="35000"/>
            </a:spcAft>
            <a:buNone/>
          </a:pPr>
          <a:r>
            <a:rPr lang="sv-SE" sz="3200" b="1" kern="1200" dirty="0">
              <a:solidFill>
                <a:srgbClr val="FFFF00"/>
              </a:solidFill>
              <a:latin typeface="+mj-lt"/>
            </a:rPr>
            <a:t>Hälsokunskap </a:t>
          </a:r>
          <a:r>
            <a:rPr lang="sv-SE" sz="3200" b="1" kern="1200" dirty="0">
              <a:solidFill>
                <a:srgbClr val="00FFFF"/>
              </a:solidFill>
              <a:latin typeface="+mj-lt"/>
            </a:rPr>
            <a:t>Samhällslära</a:t>
          </a:r>
          <a:r>
            <a:rPr lang="sv-SE" sz="3200" b="1" kern="1200" dirty="0">
              <a:solidFill>
                <a:srgbClr val="FFFF00"/>
              </a:solidFill>
              <a:latin typeface="+mj-lt"/>
            </a:rPr>
            <a:t> </a:t>
          </a:r>
          <a:r>
            <a:rPr lang="sv-SE" sz="3200" b="1" kern="1200" dirty="0">
              <a:solidFill>
                <a:srgbClr val="FF99FF"/>
              </a:solidFill>
              <a:latin typeface="+mj-lt"/>
            </a:rPr>
            <a:t>Modersmål och litteratur</a:t>
          </a:r>
          <a:r>
            <a:rPr lang="sv-SE" sz="3200" b="1" kern="1200" dirty="0">
              <a:solidFill>
                <a:srgbClr val="00FF00"/>
              </a:solidFill>
              <a:latin typeface="+mj-lt"/>
            </a:rPr>
            <a:t> Åskådningsämnen</a:t>
          </a:r>
          <a:r>
            <a:rPr lang="sv-SE" sz="3200" b="1" kern="1200" dirty="0">
              <a:solidFill>
                <a:srgbClr val="FFFF00"/>
              </a:solidFill>
              <a:latin typeface="+mj-lt"/>
            </a:rPr>
            <a:t> Kunskaps- och färdighetsämnen</a:t>
          </a:r>
          <a:r>
            <a:rPr lang="sv-SE" sz="3200" b="1" kern="1200" dirty="0">
              <a:solidFill>
                <a:srgbClr val="FF6600"/>
              </a:solidFill>
              <a:latin typeface="+mj-lt"/>
            </a:rPr>
            <a:t> </a:t>
          </a:r>
          <a:r>
            <a:rPr lang="sv-SE" sz="3200" b="1" kern="1200" dirty="0">
              <a:solidFill>
                <a:srgbClr val="FFFF00"/>
              </a:solidFill>
              <a:latin typeface="+mj-lt"/>
            </a:rPr>
            <a:t> </a:t>
          </a:r>
          <a:r>
            <a:rPr lang="sv-SE" sz="3200" b="1" kern="1200" dirty="0">
              <a:solidFill>
                <a:srgbClr val="00FFFF"/>
              </a:solidFill>
              <a:latin typeface="+mj-lt"/>
            </a:rPr>
            <a:t>Psykologi (gymnasiet) </a:t>
          </a:r>
          <a:r>
            <a:rPr lang="sv-SE" sz="3200" b="1" kern="1200" dirty="0">
              <a:solidFill>
                <a:srgbClr val="00FF00"/>
              </a:solidFill>
              <a:latin typeface="+mj-lt"/>
            </a:rPr>
            <a:t>Gemensamma examensdelar (yrkes)…</a:t>
          </a:r>
        </a:p>
      </dsp:txBody>
      <dsp:txXfrm>
        <a:off x="1664074" y="2610460"/>
        <a:ext cx="7382820" cy="299266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9A29DB-61A7-4805-9313-9792B3BB4E98}" type="datetimeFigureOut">
              <a:rPr lang="fi-FI" smtClean="0"/>
              <a:t>21.4.2021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17D45A-1FB8-456F-AA8B-8E273FC400EB}" type="slidenum">
              <a:rPr lang="fi-FI" smtClean="0"/>
              <a:t>‹#›</a:t>
            </a:fld>
            <a:endParaRPr lang="fi-FI"/>
          </a:p>
        </p:txBody>
      </p:sp>
    </p:spTree>
    <p:extLst>
      <p:ext uri="{BB962C8B-B14F-4D97-AF65-F5344CB8AC3E}">
        <p14:creationId xmlns:p14="http://schemas.microsoft.com/office/powerpoint/2010/main" val="412847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21.4.2021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606879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21.4.2021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173501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AFA583D9-C23E-45E2-AB01-264E0D6E4BA0}" type="datetimeFigureOut">
              <a:rPr lang="fi-FI" smtClean="0"/>
              <a:t>21.4.2021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22040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AFA583D9-C23E-45E2-AB01-264E0D6E4BA0}" type="datetimeFigureOut">
              <a:rPr lang="fi-FI" smtClean="0"/>
              <a:t>21.4.2021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603882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ots. perustyyl. napsautt.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AFA583D9-C23E-45E2-AB01-264E0D6E4BA0}" type="datetimeFigureOut">
              <a:rPr lang="fi-FI" smtClean="0"/>
              <a:t>21.4.2021</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143108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AFA583D9-C23E-45E2-AB01-264E0D6E4BA0}" type="datetimeFigureOut">
              <a:rPr lang="fi-FI" smtClean="0"/>
              <a:t>21.4.2021</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316414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A583D9-C23E-45E2-AB01-264E0D6E4BA0}" type="datetimeFigureOut">
              <a:rPr lang="fi-FI" smtClean="0"/>
              <a:t>21.4.2021</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2148381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AFA583D9-C23E-45E2-AB01-264E0D6E4BA0}" type="datetimeFigureOut">
              <a:rPr lang="fi-FI" smtClean="0"/>
              <a:t>21.4.2021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2551126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AFA583D9-C23E-45E2-AB01-264E0D6E4BA0}" type="datetimeFigureOut">
              <a:rPr lang="fi-FI" smtClean="0"/>
              <a:t>21.4.2021</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19652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21.4.2021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540187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21.4.2021</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2204900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A583D9-C23E-45E2-AB01-264E0D6E4BA0}" type="datetimeFigureOut">
              <a:rPr lang="fi-FI" smtClean="0"/>
              <a:t>21.4.2021</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2CCBE3-F6A2-4060-BC4F-EC221FD6221D}" type="slidenum">
              <a:rPr lang="fi-FI" smtClean="0"/>
              <a:t>‹#›</a:t>
            </a:fld>
            <a:endParaRPr lang="fi-FI"/>
          </a:p>
        </p:txBody>
      </p:sp>
    </p:spTree>
    <p:extLst>
      <p:ext uri="{BB962C8B-B14F-4D97-AF65-F5344CB8AC3E}">
        <p14:creationId xmlns:p14="http://schemas.microsoft.com/office/powerpoint/2010/main" val="3268590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39A283-1F7A-439C-94A8-3BE4BFE58EAE}"/>
              </a:ext>
            </a:extLst>
          </p:cNvPr>
          <p:cNvSpPr>
            <a:spLocks noGrp="1"/>
          </p:cNvSpPr>
          <p:nvPr>
            <p:ph type="ctrTitle"/>
          </p:nvPr>
        </p:nvSpPr>
        <p:spPr>
          <a:xfrm>
            <a:off x="0" y="0"/>
            <a:ext cx="5630238" cy="6857999"/>
          </a:xfrm>
          <a:solidFill>
            <a:srgbClr val="7030A0"/>
          </a:solidFill>
        </p:spPr>
        <p:txBody>
          <a:bodyPr anchor="ctr">
            <a:normAutofit/>
          </a:bodyPr>
          <a:lstStyle/>
          <a:p>
            <a:pPr algn="r"/>
            <a:r>
              <a:rPr lang="sv-SE" sz="5400" b="1" dirty="0">
                <a:solidFill>
                  <a:schemeClr val="bg1"/>
                </a:solidFill>
              </a:rPr>
              <a:t>Arbete för att förhindra sexuella trakasserier i skolor och läroanstalter </a:t>
            </a:r>
            <a:br>
              <a:rPr lang="sv-SE" sz="5400" b="1" dirty="0">
                <a:solidFill>
                  <a:schemeClr val="bg1"/>
                </a:solidFill>
              </a:rPr>
            </a:br>
            <a:r>
              <a:rPr lang="sv-SE" sz="3200" dirty="0">
                <a:solidFill>
                  <a:srgbClr val="FFFFFF"/>
                </a:solidFill>
              </a:rPr>
              <a:t>Kristiina Laitinen</a:t>
            </a:r>
            <a:br>
              <a:rPr lang="sv-SE" sz="3200" dirty="0">
                <a:solidFill>
                  <a:srgbClr val="FFFFFF"/>
                </a:solidFill>
              </a:rPr>
            </a:br>
            <a:r>
              <a:rPr lang="sv-SE" sz="3200" dirty="0">
                <a:solidFill>
                  <a:srgbClr val="FFFFFF"/>
                </a:solidFill>
              </a:rPr>
              <a:t>Utbildningsstyrelsen</a:t>
            </a:r>
          </a:p>
        </p:txBody>
      </p:sp>
      <p:sp>
        <p:nvSpPr>
          <p:cNvPr id="3" name="Alaotsikko 2">
            <a:extLst>
              <a:ext uri="{FF2B5EF4-FFF2-40B4-BE49-F238E27FC236}">
                <a16:creationId xmlns:a16="http://schemas.microsoft.com/office/drawing/2014/main" id="{A50284F5-FC3F-4AA3-99B3-C3E55BDB385F}"/>
              </a:ext>
            </a:extLst>
          </p:cNvPr>
          <p:cNvSpPr>
            <a:spLocks noGrp="1"/>
          </p:cNvSpPr>
          <p:nvPr>
            <p:ph type="subTitle" idx="1"/>
          </p:nvPr>
        </p:nvSpPr>
        <p:spPr>
          <a:xfrm>
            <a:off x="6096000" y="729936"/>
            <a:ext cx="4775438" cy="5184140"/>
          </a:xfrm>
        </p:spPr>
        <p:txBody>
          <a:bodyPr anchor="ctr">
            <a:normAutofit/>
          </a:bodyPr>
          <a:lstStyle/>
          <a:p>
            <a:pPr algn="l"/>
            <a:r>
              <a:rPr lang="sv-SE" sz="4800" b="1" dirty="0">
                <a:solidFill>
                  <a:srgbClr val="0033CC"/>
                </a:solidFill>
                <a:latin typeface="+mj-lt"/>
              </a:rPr>
              <a:t>Guider och handböcker 2020:4a</a:t>
            </a:r>
          </a:p>
          <a:p>
            <a:pPr algn="l"/>
            <a:endParaRPr lang="fi-FI" sz="4800" b="1" dirty="0">
              <a:solidFill>
                <a:srgbClr val="0033CC"/>
              </a:solidFill>
              <a:latin typeface="+mj-lt"/>
            </a:endParaRPr>
          </a:p>
          <a:p>
            <a:pPr algn="l"/>
            <a:r>
              <a:rPr lang="sv-SE" sz="3200" b="1" dirty="0">
                <a:solidFill>
                  <a:srgbClr val="0033CC"/>
                </a:solidFill>
                <a:latin typeface="+mj-lt"/>
              </a:rPr>
              <a:t>www.utbildningsstyrelsen.fi</a:t>
            </a:r>
          </a:p>
        </p:txBody>
      </p:sp>
    </p:spTree>
    <p:extLst>
      <p:ext uri="{BB962C8B-B14F-4D97-AF65-F5344CB8AC3E}">
        <p14:creationId xmlns:p14="http://schemas.microsoft.com/office/powerpoint/2010/main" val="3773609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3602804" y="71929"/>
            <a:ext cx="8719335" cy="685799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85726" y="2590800"/>
            <a:ext cx="3956940" cy="2475116"/>
          </a:xfrm>
          <a:prstGeom prst="rect">
            <a:avLst/>
          </a:prstGeom>
          <a:solidFill>
            <a:schemeClr val="bg1"/>
          </a:solidFill>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6000" b="1" dirty="0">
                <a:solidFill>
                  <a:srgbClr val="7030A0"/>
                </a:solidFill>
              </a:rPr>
              <a:t>Hand-bokens innehåll</a:t>
            </a:r>
          </a:p>
        </p:txBody>
      </p:sp>
      <p:sp>
        <p:nvSpPr>
          <p:cNvPr id="6" name="Suorakulmio 5">
            <a:extLst>
              <a:ext uri="{FF2B5EF4-FFF2-40B4-BE49-F238E27FC236}">
                <a16:creationId xmlns:a16="http://schemas.microsoft.com/office/drawing/2014/main" id="{0038FE36-6AA2-4038-8F86-379B11276F5E}"/>
              </a:ext>
            </a:extLst>
          </p:cNvPr>
          <p:cNvSpPr/>
          <p:nvPr/>
        </p:nvSpPr>
        <p:spPr>
          <a:xfrm>
            <a:off x="2982926" y="366623"/>
            <a:ext cx="4561726" cy="6124754"/>
          </a:xfrm>
          <a:prstGeom prst="rect">
            <a:avLst/>
          </a:prstGeom>
        </p:spPr>
        <p:txBody>
          <a:bodyPr wrap="square">
            <a:spAutoFit/>
          </a:bodyPr>
          <a:lstStyle/>
          <a:p>
            <a:pPr marL="457200" indent="-457200">
              <a:buFont typeface="+mj-lt"/>
              <a:buAutoNum type="arabicPeriod"/>
            </a:pPr>
            <a:r>
              <a:rPr lang="sv-SE" sz="2800" b="1">
                <a:solidFill>
                  <a:srgbClr val="0033CC"/>
                </a:solidFill>
              </a:rPr>
              <a:t>Sexuella trakasserier som fenomen</a:t>
            </a:r>
          </a:p>
          <a:p>
            <a:pPr marL="457200" indent="-457200">
              <a:buFont typeface="+mj-lt"/>
              <a:buAutoNum type="arabicPeriod"/>
            </a:pPr>
            <a:r>
              <a:rPr lang="sv-SE" sz="2800" b="1">
                <a:solidFill>
                  <a:srgbClr val="0033CC"/>
                </a:solidFill>
              </a:rPr>
              <a:t>Lagstiftningen kräver att man förebygger och ingriper i sexuella trakasserier  </a:t>
            </a:r>
          </a:p>
          <a:p>
            <a:pPr marL="457200" indent="-457200">
              <a:buFont typeface="+mj-lt"/>
              <a:buAutoNum type="arabicPeriod"/>
            </a:pPr>
            <a:r>
              <a:rPr lang="sv-SE" sz="2800" b="1">
                <a:solidFill>
                  <a:srgbClr val="0033CC"/>
                </a:solidFill>
              </a:rPr>
              <a:t>Förebyggande av sexuella trakasserier i läroplanerna och läroanstalternas verksamhet</a:t>
            </a:r>
          </a:p>
          <a:p>
            <a:pPr marL="457200" indent="-457200">
              <a:buFont typeface="+mj-lt"/>
              <a:buAutoNum type="arabicPeriod"/>
            </a:pPr>
            <a:r>
              <a:rPr lang="sv-SE" sz="2800" b="1">
                <a:solidFill>
                  <a:srgbClr val="0033CC"/>
                </a:solidFill>
              </a:rPr>
              <a:t>Instruktioner för personalen, de studerande och </a:t>
            </a:r>
          </a:p>
          <a:p>
            <a:r>
              <a:rPr lang="sv-SE" sz="2800" b="1">
                <a:solidFill>
                  <a:srgbClr val="0033CC"/>
                </a:solidFill>
              </a:rPr>
              <a:t>      vårdnadshavarna</a:t>
            </a:r>
          </a:p>
        </p:txBody>
      </p:sp>
    </p:spTree>
    <p:extLst>
      <p:ext uri="{BB962C8B-B14F-4D97-AF65-F5344CB8AC3E}">
        <p14:creationId xmlns:p14="http://schemas.microsoft.com/office/powerpoint/2010/main" val="1644774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21162" y="-160208"/>
            <a:ext cx="10658475" cy="1325563"/>
          </a:xfrm>
        </p:spPr>
        <p:txBody>
          <a:bodyPr/>
          <a:lstStyle/>
          <a:p>
            <a:pPr algn="ctr"/>
            <a:r>
              <a:rPr lang="sv-SE" b="1" dirty="0">
                <a:solidFill>
                  <a:srgbClr val="0033CC"/>
                </a:solidFill>
              </a:rPr>
              <a:t>Vad är sexuella trakasserier?</a:t>
            </a:r>
          </a:p>
        </p:txBody>
      </p:sp>
      <p:sp>
        <p:nvSpPr>
          <p:cNvPr id="3" name="Sisällön paikkamerkki 2"/>
          <p:cNvSpPr>
            <a:spLocks noGrp="1"/>
          </p:cNvSpPr>
          <p:nvPr>
            <p:ph sz="half" idx="1"/>
          </p:nvPr>
        </p:nvSpPr>
        <p:spPr>
          <a:xfrm>
            <a:off x="221162" y="976044"/>
            <a:ext cx="4865188" cy="5745431"/>
          </a:xfrm>
          <a:solidFill>
            <a:srgbClr val="7030A0"/>
          </a:solidFill>
        </p:spPr>
        <p:txBody>
          <a:bodyPr>
            <a:noAutofit/>
          </a:bodyPr>
          <a:lstStyle/>
          <a:p>
            <a:r>
              <a:rPr lang="sv-SE" sz="2500" b="1" dirty="0">
                <a:solidFill>
                  <a:schemeClr val="bg1"/>
                </a:solidFill>
                <a:latin typeface="+mj-lt"/>
              </a:rPr>
              <a:t>När barn och unga utsätts för en sexualitet som inte är passande för deras ålder</a:t>
            </a:r>
          </a:p>
          <a:p>
            <a:r>
              <a:rPr lang="sv-SE" sz="2500" b="1" dirty="0">
                <a:solidFill>
                  <a:schemeClr val="bg1"/>
                </a:solidFill>
                <a:latin typeface="+mj-lt"/>
              </a:rPr>
              <a:t>Sexuella trakasserier kränker barnets psykiska eller fysiska integritet</a:t>
            </a:r>
          </a:p>
          <a:p>
            <a:r>
              <a:rPr lang="sv-SE" sz="2500" b="1" dirty="0">
                <a:solidFill>
                  <a:schemeClr val="bg1"/>
                </a:solidFill>
                <a:latin typeface="+mj-lt"/>
              </a:rPr>
              <a:t>Icke-önskvärt verbalt, icke-verbalt eller fysiskt beteende av sexuell natur </a:t>
            </a:r>
          </a:p>
          <a:p>
            <a:r>
              <a:rPr lang="sv-SE" sz="2500" b="1" dirty="0">
                <a:solidFill>
                  <a:schemeClr val="bg1"/>
                </a:solidFill>
                <a:latin typeface="+mj-lt"/>
              </a:rPr>
              <a:t>Kan leda till sexuellt våld och sexualbrott </a:t>
            </a:r>
          </a:p>
          <a:p>
            <a:r>
              <a:rPr lang="sv-SE" sz="2500" b="1" dirty="0">
                <a:solidFill>
                  <a:schemeClr val="bg1"/>
                </a:solidFill>
                <a:latin typeface="+mj-lt"/>
              </a:rPr>
              <a:t>Typiskt för trakasserierna är att de är kopplade till </a:t>
            </a:r>
            <a:r>
              <a:rPr lang="sv-SE" sz="2500" b="1" dirty="0" err="1">
                <a:solidFill>
                  <a:schemeClr val="bg1"/>
                </a:solidFill>
                <a:latin typeface="+mj-lt"/>
              </a:rPr>
              <a:t>maktmotiv</a:t>
            </a:r>
            <a:r>
              <a:rPr lang="sv-SE" sz="2500" b="1" dirty="0">
                <a:solidFill>
                  <a:schemeClr val="bg1"/>
                </a:solidFill>
                <a:latin typeface="+mj-lt"/>
              </a:rPr>
              <a:t> och att de upprepas (det kan också vara fråga om en engångsföreteelse) </a:t>
            </a:r>
          </a:p>
        </p:txBody>
      </p:sp>
      <p:sp>
        <p:nvSpPr>
          <p:cNvPr id="20" name="Sisällön paikkamerkki 19"/>
          <p:cNvSpPr>
            <a:spLocks noGrp="1"/>
          </p:cNvSpPr>
          <p:nvPr>
            <p:ph sz="half" idx="2"/>
          </p:nvPr>
        </p:nvSpPr>
        <p:spPr>
          <a:xfrm>
            <a:off x="5086350" y="1168465"/>
            <a:ext cx="7029450" cy="5553010"/>
          </a:xfrm>
        </p:spPr>
        <p:txBody>
          <a:bodyPr>
            <a:normAutofit/>
          </a:bodyPr>
          <a:lstStyle/>
          <a:p>
            <a:pPr lvl="0"/>
            <a:r>
              <a:rPr lang="sv-SE" b="1">
                <a:solidFill>
                  <a:srgbClr val="0033CC"/>
                </a:solidFill>
                <a:latin typeface="+mj-lt"/>
              </a:rPr>
              <a:t>Sexuellt insinuerande gester eller miner</a:t>
            </a:r>
          </a:p>
          <a:p>
            <a:pPr lvl="0"/>
            <a:r>
              <a:rPr lang="sv-SE" b="1">
                <a:solidFill>
                  <a:srgbClr val="0033CC"/>
                </a:solidFill>
                <a:latin typeface="+mj-lt"/>
              </a:rPr>
              <a:t>Osakligt prat som anspelar på sex eller tvetydiga skämt </a:t>
            </a:r>
          </a:p>
          <a:p>
            <a:pPr lvl="0"/>
            <a:r>
              <a:rPr lang="sv-SE" b="1">
                <a:solidFill>
                  <a:srgbClr val="0033CC"/>
                </a:solidFill>
                <a:latin typeface="+mj-lt"/>
              </a:rPr>
              <a:t>Sexuellt insinuerande kommentarer eller frågor om kroppen, klädseln eller privatlivet</a:t>
            </a:r>
          </a:p>
          <a:p>
            <a:pPr lvl="0"/>
            <a:r>
              <a:rPr lang="sv-SE" b="1">
                <a:solidFill>
                  <a:srgbClr val="0033CC"/>
                </a:solidFill>
                <a:latin typeface="+mj-lt"/>
              </a:rPr>
              <a:t>Osakliga sexuella innehåll, meddelanden, bilder eller videor i sociala medier</a:t>
            </a:r>
          </a:p>
          <a:p>
            <a:r>
              <a:rPr lang="sv-SE" b="1">
                <a:solidFill>
                  <a:srgbClr val="0033CC"/>
                </a:solidFill>
                <a:latin typeface="+mj-lt"/>
              </a:rPr>
              <a:t>Förslag eller krav på könsumgänge eller annat sexuellt umgänge </a:t>
            </a:r>
          </a:p>
          <a:p>
            <a:pPr marL="0" indent="0">
              <a:buNone/>
            </a:pPr>
            <a:endParaRPr lang="fi-FI" sz="2600" dirty="0">
              <a:solidFill>
                <a:srgbClr val="FF0000"/>
              </a:solidFill>
              <a:latin typeface="+mj-lt"/>
            </a:endParaRPr>
          </a:p>
          <a:p>
            <a:pPr marL="0" indent="0">
              <a:buNone/>
            </a:pPr>
            <a:endParaRPr lang="fi-FI" dirty="0"/>
          </a:p>
          <a:p>
            <a:pPr marL="0" indent="0">
              <a:buNone/>
            </a:pPr>
            <a:endParaRPr lang="fi-FI" dirty="0"/>
          </a:p>
        </p:txBody>
      </p:sp>
      <p:sp>
        <p:nvSpPr>
          <p:cNvPr id="6" name="Alatunnisteen paikkamerkki 5"/>
          <p:cNvSpPr>
            <a:spLocks noGrp="1"/>
          </p:cNvSpPr>
          <p:nvPr>
            <p:ph type="ftr" sz="quarter" idx="11"/>
          </p:nvPr>
        </p:nvSpPr>
        <p:spPr/>
        <p:txBody>
          <a:bodyPr/>
          <a:lstStyle/>
          <a:p>
            <a:r>
              <a:rPr lang="sv-SE"/>
              <a:t>Utbildningsstyrelsen</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3</a:t>
            </a:fld>
            <a:endParaRPr lang="en-GB"/>
          </a:p>
        </p:txBody>
      </p:sp>
      <p:sp>
        <p:nvSpPr>
          <p:cNvPr id="8" name="Tekstiruutu 7">
            <a:extLst>
              <a:ext uri="{FF2B5EF4-FFF2-40B4-BE49-F238E27FC236}">
                <a16:creationId xmlns:a16="http://schemas.microsoft.com/office/drawing/2014/main" id="{2D7BC7B0-F11B-4385-B6A6-2C42805627A4}"/>
              </a:ext>
            </a:extLst>
          </p:cNvPr>
          <p:cNvSpPr txBox="1"/>
          <p:nvPr/>
        </p:nvSpPr>
        <p:spPr>
          <a:xfrm flipH="1">
            <a:off x="5314949" y="5314951"/>
            <a:ext cx="6655888" cy="1384995"/>
          </a:xfrm>
          <a:prstGeom prst="rect">
            <a:avLst/>
          </a:prstGeom>
          <a:solidFill>
            <a:srgbClr val="7030A0"/>
          </a:solidFill>
        </p:spPr>
        <p:txBody>
          <a:bodyPr wrap="square" rtlCol="0">
            <a:spAutoFit/>
          </a:bodyPr>
          <a:lstStyle/>
          <a:p>
            <a:r>
              <a:rPr lang="sv-SE" sz="2800" b="1" dirty="0">
                <a:solidFill>
                  <a:srgbClr val="00FFFF"/>
                </a:solidFill>
              </a:rPr>
              <a:t>Obs! Sexualbrott och försök till sexuellt utnyttjande: skyddsåldersgränserna 16 och 18 år </a:t>
            </a:r>
          </a:p>
        </p:txBody>
      </p:sp>
    </p:spTree>
    <p:extLst>
      <p:ext uri="{BB962C8B-B14F-4D97-AF65-F5344CB8AC3E}">
        <p14:creationId xmlns:p14="http://schemas.microsoft.com/office/powerpoint/2010/main" val="251324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865188" cy="6402387"/>
          </a:xfrm>
          <a:solidFill>
            <a:srgbClr val="7030A0"/>
          </a:solidFill>
        </p:spPr>
        <p:txBody>
          <a:bodyPr>
            <a:noAutofit/>
          </a:bodyPr>
          <a:lstStyle/>
          <a:p>
            <a:pPr marL="0" indent="0">
              <a:buNone/>
            </a:pPr>
            <a:r>
              <a:rPr lang="sv-SE" sz="4800" b="1" dirty="0">
                <a:solidFill>
                  <a:schemeClr val="bg1"/>
                </a:solidFill>
                <a:latin typeface="+mj-lt"/>
              </a:rPr>
              <a:t>Individens upplevelse av situationen avgör om kontakten är passande</a:t>
            </a:r>
          </a:p>
        </p:txBody>
      </p:sp>
      <p:sp>
        <p:nvSpPr>
          <p:cNvPr id="20" name="Sisällön paikkamerkki 19"/>
          <p:cNvSpPr>
            <a:spLocks noGrp="1"/>
          </p:cNvSpPr>
          <p:nvPr>
            <p:ph sz="half" idx="2"/>
          </p:nvPr>
        </p:nvSpPr>
        <p:spPr>
          <a:xfrm>
            <a:off x="5162550" y="319088"/>
            <a:ext cx="6673279" cy="6402386"/>
          </a:xfrm>
        </p:spPr>
        <p:txBody>
          <a:bodyPr>
            <a:normAutofit lnSpcReduction="10000"/>
          </a:bodyPr>
          <a:lstStyle/>
          <a:p>
            <a:r>
              <a:rPr lang="sv-SE" sz="3000" dirty="0">
                <a:solidFill>
                  <a:srgbClr val="0033CC"/>
                </a:solidFill>
              </a:rPr>
              <a:t>Uppfattningen om vad som är fysisk kontakt och vad som är acceptabelt varierar i olika kulturer och från individ till individ.</a:t>
            </a:r>
          </a:p>
          <a:p>
            <a:r>
              <a:rPr lang="sv-SE" sz="3000" dirty="0">
                <a:solidFill>
                  <a:srgbClr val="0033CC"/>
                </a:solidFill>
              </a:rPr>
              <a:t>Fysisk närhet kan vara ett uttryck för omtanke och omsorg och skapa en känsla av trygghet.</a:t>
            </a:r>
          </a:p>
          <a:p>
            <a:r>
              <a:rPr lang="sv-SE" sz="3000" dirty="0">
                <a:solidFill>
                  <a:srgbClr val="0033CC"/>
                </a:solidFill>
              </a:rPr>
              <a:t>I undervisningen i många läroämnen hör det till att läraren rör en studerande eller en studerande rör en annan studerande.</a:t>
            </a:r>
          </a:p>
          <a:p>
            <a:r>
              <a:rPr lang="sv-SE" sz="3000" dirty="0">
                <a:solidFill>
                  <a:srgbClr val="0033CC"/>
                </a:solidFill>
              </a:rPr>
              <a:t>Det väsentliga är att den fysiska beröringen inte har en sexuell underton och att den som är föremål för handlingen inte upplever den som pinsam, tvingande eller obehaglig.</a:t>
            </a:r>
          </a:p>
          <a:p>
            <a:pPr marL="0" indent="0">
              <a:buNone/>
            </a:pPr>
            <a:endParaRPr lang="fi-FI" dirty="0">
              <a:solidFill>
                <a:srgbClr val="0033CC"/>
              </a:solidFill>
            </a:endParaRPr>
          </a:p>
          <a:p>
            <a:pPr marL="0" indent="0">
              <a:buNone/>
            </a:pPr>
            <a:endParaRPr lang="fi-FI" dirty="0">
              <a:solidFill>
                <a:srgbClr val="0033CC"/>
              </a:solidFill>
            </a:endParaRPr>
          </a:p>
        </p:txBody>
      </p:sp>
      <p:sp>
        <p:nvSpPr>
          <p:cNvPr id="7" name="Dian numeron paikkamerkki 6"/>
          <p:cNvSpPr>
            <a:spLocks noGrp="1"/>
          </p:cNvSpPr>
          <p:nvPr>
            <p:ph type="sldNum" sz="quarter" idx="12"/>
          </p:nvPr>
        </p:nvSpPr>
        <p:spPr/>
        <p:txBody>
          <a:bodyPr/>
          <a:lstStyle/>
          <a:p>
            <a:fld id="{A6E131DE-DA31-4CDF-828A-8EB206A3CD12}" type="slidenum">
              <a:rPr lang="en-GB" smtClean="0"/>
              <a:pPr/>
              <a:t>4</a:t>
            </a:fld>
            <a:endParaRPr lang="en-GB"/>
          </a:p>
        </p:txBody>
      </p:sp>
    </p:spTree>
    <p:extLst>
      <p:ext uri="{BB962C8B-B14F-4D97-AF65-F5344CB8AC3E}">
        <p14:creationId xmlns:p14="http://schemas.microsoft.com/office/powerpoint/2010/main" val="2693547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121455-D4D9-4EB7-ACB4-F007397DB37D}"/>
              </a:ext>
            </a:extLst>
          </p:cNvPr>
          <p:cNvSpPr>
            <a:spLocks noGrp="1"/>
          </p:cNvSpPr>
          <p:nvPr>
            <p:ph type="title"/>
          </p:nvPr>
        </p:nvSpPr>
        <p:spPr>
          <a:xfrm>
            <a:off x="99317" y="0"/>
            <a:ext cx="11849528" cy="939694"/>
          </a:xfrm>
        </p:spPr>
        <p:txBody>
          <a:bodyPr/>
          <a:lstStyle/>
          <a:p>
            <a:pPr algn="ctr"/>
            <a:r>
              <a:rPr lang="sv-SE" b="1">
                <a:solidFill>
                  <a:srgbClr val="0033CC"/>
                </a:solidFill>
              </a:rPr>
              <a:t>Lagstadgad skyldighet att ingripa</a:t>
            </a:r>
          </a:p>
        </p:txBody>
      </p:sp>
      <p:graphicFrame>
        <p:nvGraphicFramePr>
          <p:cNvPr id="5" name="Sisällön paikkamerkki 4">
            <a:extLst>
              <a:ext uri="{FF2B5EF4-FFF2-40B4-BE49-F238E27FC236}">
                <a16:creationId xmlns:a16="http://schemas.microsoft.com/office/drawing/2014/main" id="{EDED39FA-6496-496D-B1C2-73261C8A654F}"/>
              </a:ext>
            </a:extLst>
          </p:cNvPr>
          <p:cNvGraphicFramePr>
            <a:graphicFrameLocks noGrp="1"/>
          </p:cNvGraphicFramePr>
          <p:nvPr>
            <p:ph idx="1"/>
            <p:extLst>
              <p:ext uri="{D42A27DB-BD31-4B8C-83A1-F6EECF244321}">
                <p14:modId xmlns:p14="http://schemas.microsoft.com/office/powerpoint/2010/main" val="2666298015"/>
              </p:ext>
            </p:extLst>
          </p:nvPr>
        </p:nvGraphicFramePr>
        <p:xfrm>
          <a:off x="0" y="575352"/>
          <a:ext cx="12092683" cy="6282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8490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3753492" y="10"/>
            <a:ext cx="8438508" cy="685799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433413" y="2620537"/>
            <a:ext cx="4941475" cy="2368018"/>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6600" b="1" dirty="0">
                <a:solidFill>
                  <a:srgbClr val="7030A0"/>
                </a:solidFill>
              </a:rPr>
              <a:t>Förebyggande arbete</a:t>
            </a:r>
          </a:p>
        </p:txBody>
      </p:sp>
    </p:spTree>
    <p:extLst>
      <p:ext uri="{BB962C8B-B14F-4D97-AF65-F5344CB8AC3E}">
        <p14:creationId xmlns:p14="http://schemas.microsoft.com/office/powerpoint/2010/main" val="2184970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865188" cy="6402387"/>
          </a:xfrm>
          <a:solidFill>
            <a:srgbClr val="7030A0"/>
          </a:solidFill>
        </p:spPr>
        <p:txBody>
          <a:bodyPr>
            <a:noAutofit/>
          </a:bodyPr>
          <a:lstStyle/>
          <a:p>
            <a:pPr marL="0" indent="0">
              <a:buNone/>
            </a:pPr>
            <a:r>
              <a:rPr lang="sv-SE" sz="4800" b="1" dirty="0">
                <a:solidFill>
                  <a:schemeClr val="bg1"/>
                </a:solidFill>
                <a:latin typeface="+mj-lt"/>
              </a:rPr>
              <a:t>Målmedvetet arbete för att bygga upp en atmosfär som präglas av förtroende </a:t>
            </a:r>
            <a:br>
              <a:rPr lang="sv-SE" sz="4800" b="1" dirty="0">
                <a:solidFill>
                  <a:schemeClr val="bg1"/>
                </a:solidFill>
                <a:latin typeface="+mj-lt"/>
              </a:rPr>
            </a:br>
            <a:endParaRPr lang="sv-SE" sz="4800" b="1" dirty="0">
              <a:solidFill>
                <a:schemeClr val="bg1"/>
              </a:solidFill>
              <a:latin typeface="+mj-lt"/>
            </a:endParaRPr>
          </a:p>
        </p:txBody>
      </p:sp>
      <p:sp>
        <p:nvSpPr>
          <p:cNvPr id="20" name="Sisällön paikkamerkki 19"/>
          <p:cNvSpPr>
            <a:spLocks noGrp="1"/>
          </p:cNvSpPr>
          <p:nvPr>
            <p:ph sz="half" idx="2"/>
          </p:nvPr>
        </p:nvSpPr>
        <p:spPr>
          <a:xfrm>
            <a:off x="5162550" y="319088"/>
            <a:ext cx="6808288" cy="6402386"/>
          </a:xfrm>
        </p:spPr>
        <p:txBody>
          <a:bodyPr>
            <a:normAutofit fontScale="85000" lnSpcReduction="10000"/>
          </a:bodyPr>
          <a:lstStyle/>
          <a:p>
            <a:r>
              <a:rPr lang="sv-SE" sz="3600" dirty="0">
                <a:solidFill>
                  <a:srgbClr val="0033CC"/>
                </a:solidFill>
              </a:rPr>
              <a:t>En atmosfär som präglas av förtroende uppmuntrar de studerande att berätta om sina erfarenheter</a:t>
            </a:r>
          </a:p>
          <a:p>
            <a:r>
              <a:rPr lang="sv-SE" sz="3600" dirty="0">
                <a:solidFill>
                  <a:srgbClr val="0033CC"/>
                </a:solidFill>
              </a:rPr>
              <a:t>Intresse för hur barnen och de unga mår och har det </a:t>
            </a:r>
          </a:p>
          <a:p>
            <a:r>
              <a:rPr lang="sv-SE" sz="3600" dirty="0">
                <a:solidFill>
                  <a:srgbClr val="0033CC"/>
                </a:solidFill>
              </a:rPr>
              <a:t>Uppmuntrar till att berätta för en vuxen om sexuella trakasserier som den unga själv upptäckt eller själv blivit utsatt för</a:t>
            </a:r>
          </a:p>
          <a:p>
            <a:r>
              <a:rPr lang="sv-SE" sz="3600" dirty="0">
                <a:solidFill>
                  <a:srgbClr val="0033CC"/>
                </a:solidFill>
              </a:rPr>
              <a:t>Behandla och diskutera sexuella trakasserier som fenomen (hjälper barnen och de unga att identifiera trakasserier samtidigt som de lär sig att agera också i obehagliga och svåra situationer)</a:t>
            </a:r>
          </a:p>
          <a:p>
            <a:r>
              <a:rPr lang="sv-SE" sz="3600" dirty="0">
                <a:solidFill>
                  <a:srgbClr val="0033CC"/>
                </a:solidFill>
              </a:rPr>
              <a:t>Utse kontaktpersoner</a:t>
            </a:r>
          </a:p>
          <a:p>
            <a:pPr marL="0" indent="0">
              <a:buNone/>
            </a:pPr>
            <a:endParaRPr lang="fi-FI" dirty="0"/>
          </a:p>
          <a:p>
            <a:pPr marL="0" indent="0">
              <a:buNone/>
            </a:pPr>
            <a:endParaRPr lang="fi-FI" dirty="0"/>
          </a:p>
        </p:txBody>
      </p:sp>
      <p:sp>
        <p:nvSpPr>
          <p:cNvPr id="7" name="Dian numeron paikkamerkki 6"/>
          <p:cNvSpPr>
            <a:spLocks noGrp="1"/>
          </p:cNvSpPr>
          <p:nvPr>
            <p:ph type="sldNum" sz="quarter" idx="12"/>
          </p:nvPr>
        </p:nvSpPr>
        <p:spPr/>
        <p:txBody>
          <a:bodyPr/>
          <a:lstStyle/>
          <a:p>
            <a:fld id="{A6E131DE-DA31-4CDF-828A-8EB206A3CD12}" type="slidenum">
              <a:rPr lang="en-GB" smtClean="0"/>
              <a:pPr/>
              <a:t>7</a:t>
            </a:fld>
            <a:endParaRPr lang="en-GB"/>
          </a:p>
        </p:txBody>
      </p:sp>
    </p:spTree>
    <p:extLst>
      <p:ext uri="{BB962C8B-B14F-4D97-AF65-F5344CB8AC3E}">
        <p14:creationId xmlns:p14="http://schemas.microsoft.com/office/powerpoint/2010/main" val="2783826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5033884" cy="6402387"/>
          </a:xfrm>
          <a:solidFill>
            <a:srgbClr val="7030A0"/>
          </a:solidFill>
        </p:spPr>
        <p:txBody>
          <a:bodyPr>
            <a:noAutofit/>
          </a:bodyPr>
          <a:lstStyle/>
          <a:p>
            <a:pPr marL="0" indent="0">
              <a:buNone/>
            </a:pPr>
            <a:r>
              <a:rPr lang="sv-SE" sz="4800">
                <a:solidFill>
                  <a:schemeClr val="bg1"/>
                </a:solidFill>
              </a:rPr>
              <a:t>Plan för att skydda de studerande </a:t>
            </a:r>
          </a:p>
          <a:p>
            <a:pPr marL="914400" indent="-914400">
              <a:buAutoNum type="arabicParenR"/>
            </a:pPr>
            <a:r>
              <a:rPr lang="sv-SE" sz="4400">
                <a:solidFill>
                  <a:schemeClr val="bg1"/>
                </a:solidFill>
              </a:rPr>
              <a:t>mot våld,</a:t>
            </a:r>
          </a:p>
          <a:p>
            <a:pPr marL="914400" indent="-914400">
              <a:buAutoNum type="arabicParenR"/>
            </a:pPr>
            <a:r>
              <a:rPr lang="sv-SE" sz="4400">
                <a:solidFill>
                  <a:schemeClr val="bg1"/>
                </a:solidFill>
              </a:rPr>
              <a:t>mobbning och</a:t>
            </a:r>
          </a:p>
          <a:p>
            <a:pPr marL="914400" indent="-914400">
              <a:buAutoNum type="arabicParenR"/>
            </a:pPr>
            <a:r>
              <a:rPr lang="sv-SE" sz="4400">
                <a:solidFill>
                  <a:schemeClr val="bg1"/>
                </a:solidFill>
              </a:rPr>
              <a:t>trakasseri</a:t>
            </a:r>
          </a:p>
          <a:p>
            <a:pPr marL="0" indent="0">
              <a:buNone/>
            </a:pPr>
            <a:r>
              <a:rPr lang="sv-SE">
                <a:solidFill>
                  <a:schemeClr val="bg1"/>
                </a:solidFill>
              </a:rPr>
              <a:t>Planen ska beakta såväl interaktionen mellan de studerande som mellan de studerande och de vuxna vid läroanstalten! </a:t>
            </a:r>
          </a:p>
          <a:p>
            <a:pPr marL="0" indent="0">
              <a:buNone/>
            </a:pPr>
            <a:endParaRPr lang="fi-FI" sz="4400" b="1" dirty="0">
              <a:solidFill>
                <a:schemeClr val="bg1"/>
              </a:solidFill>
              <a:latin typeface="+mj-lt"/>
            </a:endParaRPr>
          </a:p>
        </p:txBody>
      </p:sp>
      <p:sp>
        <p:nvSpPr>
          <p:cNvPr id="20" name="Sisällön paikkamerkki 19"/>
          <p:cNvSpPr>
            <a:spLocks noGrp="1"/>
          </p:cNvSpPr>
          <p:nvPr>
            <p:ph sz="half" idx="2"/>
          </p:nvPr>
        </p:nvSpPr>
        <p:spPr>
          <a:xfrm>
            <a:off x="5242475" y="455614"/>
            <a:ext cx="6894441" cy="6402386"/>
          </a:xfrm>
        </p:spPr>
        <p:txBody>
          <a:bodyPr>
            <a:normAutofit fontScale="77500" lnSpcReduction="20000"/>
          </a:bodyPr>
          <a:lstStyle/>
          <a:p>
            <a:r>
              <a:rPr lang="sv-SE" sz="3800" dirty="0">
                <a:solidFill>
                  <a:srgbClr val="0033CC"/>
                </a:solidFill>
              </a:rPr>
              <a:t>Olika åtgärder för olika fenomen</a:t>
            </a:r>
          </a:p>
          <a:p>
            <a:r>
              <a:rPr lang="sv-SE" sz="3800" dirty="0">
                <a:solidFill>
                  <a:srgbClr val="0033CC"/>
                </a:solidFill>
              </a:rPr>
              <a:t>Hur man förebygger och ingriper i olika fenomen</a:t>
            </a:r>
          </a:p>
          <a:p>
            <a:r>
              <a:rPr lang="sv-SE" sz="3800" dirty="0">
                <a:solidFill>
                  <a:srgbClr val="0033CC"/>
                </a:solidFill>
              </a:rPr>
              <a:t>Hur dessa frågor behandlas på organisations-, grupp-, och individnivå</a:t>
            </a:r>
          </a:p>
          <a:p>
            <a:r>
              <a:rPr lang="sv-SE" sz="3800" dirty="0">
                <a:solidFill>
                  <a:srgbClr val="0033CC"/>
                </a:solidFill>
              </a:rPr>
              <a:t>Individuellt stöd och vård som behövs (inkl. uppföljningen), både i fråga om den skyldige och den som blivit utsatt</a:t>
            </a:r>
          </a:p>
          <a:p>
            <a:r>
              <a:rPr lang="sv-SE" sz="3800" dirty="0">
                <a:solidFill>
                  <a:srgbClr val="0033CC"/>
                </a:solidFill>
              </a:rPr>
              <a:t>Samarbetet med vårdnadshavarna/myndigheterna</a:t>
            </a:r>
          </a:p>
          <a:p>
            <a:r>
              <a:rPr lang="sv-SE" sz="3800" dirty="0">
                <a:solidFill>
                  <a:srgbClr val="0033CC"/>
                </a:solidFill>
              </a:rPr>
              <a:t>Hur planen introduceras/hur informationen om den ges </a:t>
            </a:r>
          </a:p>
          <a:p>
            <a:pPr lvl="1"/>
            <a:r>
              <a:rPr lang="sv-SE" sz="3400" dirty="0">
                <a:solidFill>
                  <a:srgbClr val="0033CC"/>
                </a:solidFill>
              </a:rPr>
              <a:t>till personalen, de studerande, vårdnadshavarna och samarbetspartnerna</a:t>
            </a:r>
          </a:p>
          <a:p>
            <a:r>
              <a:rPr lang="sv-SE" sz="3800" dirty="0">
                <a:solidFill>
                  <a:srgbClr val="0033CC"/>
                </a:solidFill>
              </a:rPr>
              <a:t>Hur planen uppdateras/uppföljs /utvärderas</a:t>
            </a:r>
          </a:p>
          <a:p>
            <a:pPr marL="0" indent="0">
              <a:buNone/>
            </a:pPr>
            <a:endParaRPr lang="fi-FI" dirty="0"/>
          </a:p>
          <a:p>
            <a:pPr marL="0" indent="0">
              <a:buNone/>
            </a:pPr>
            <a:endParaRPr lang="fi-FI" dirty="0"/>
          </a:p>
        </p:txBody>
      </p:sp>
      <p:sp>
        <p:nvSpPr>
          <p:cNvPr id="7" name="Dian numeron paikkamerkki 6"/>
          <p:cNvSpPr>
            <a:spLocks noGrp="1"/>
          </p:cNvSpPr>
          <p:nvPr>
            <p:ph type="sldNum" sz="quarter" idx="12"/>
          </p:nvPr>
        </p:nvSpPr>
        <p:spPr/>
        <p:txBody>
          <a:bodyPr/>
          <a:lstStyle/>
          <a:p>
            <a:fld id="{A6E131DE-DA31-4CDF-828A-8EB206A3CD12}" type="slidenum">
              <a:rPr lang="en-GB" smtClean="0"/>
              <a:pPr/>
              <a:t>8</a:t>
            </a:fld>
            <a:endParaRPr lang="en-GB"/>
          </a:p>
        </p:txBody>
      </p:sp>
    </p:spTree>
    <p:extLst>
      <p:ext uri="{BB962C8B-B14F-4D97-AF65-F5344CB8AC3E}">
        <p14:creationId xmlns:p14="http://schemas.microsoft.com/office/powerpoint/2010/main" val="2874357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692361" cy="6402387"/>
          </a:xfrm>
          <a:solidFill>
            <a:srgbClr val="7030A0"/>
          </a:solidFill>
        </p:spPr>
        <p:txBody>
          <a:bodyPr>
            <a:noAutofit/>
          </a:bodyPr>
          <a:lstStyle/>
          <a:p>
            <a:pPr marL="0" indent="0">
              <a:buNone/>
            </a:pPr>
            <a:r>
              <a:rPr lang="sv-SE" sz="4800" dirty="0">
                <a:solidFill>
                  <a:schemeClr val="bg1"/>
                </a:solidFill>
              </a:rPr>
              <a:t>Läroanstaltens plan för jämställdhet och likabehandling</a:t>
            </a:r>
            <a:endParaRPr lang="fi-FI" sz="4800" dirty="0">
              <a:solidFill>
                <a:schemeClr val="bg1"/>
              </a:solidFill>
            </a:endParaRPr>
          </a:p>
          <a:p>
            <a:pPr marL="0" indent="0">
              <a:buNone/>
            </a:pPr>
            <a:r>
              <a:rPr lang="sv-SE" sz="3200" dirty="0">
                <a:solidFill>
                  <a:schemeClr val="bg1"/>
                </a:solidFill>
              </a:rPr>
              <a:t>Utbildningsstyrelsens handböcker </a:t>
            </a:r>
          </a:p>
          <a:p>
            <a:r>
              <a:rPr lang="sv-SE" sz="3200" dirty="0">
                <a:solidFill>
                  <a:schemeClr val="bg1"/>
                </a:solidFill>
              </a:rPr>
              <a:t>Jämställdhetsarbete är en kunskapsfråga (grundläggande utbildning) </a:t>
            </a:r>
          </a:p>
          <a:p>
            <a:r>
              <a:rPr lang="sv-SE" sz="3200" dirty="0" err="1">
                <a:solidFill>
                  <a:schemeClr val="bg1"/>
                </a:solidFill>
              </a:rPr>
              <a:t>Mukana</a:t>
            </a:r>
            <a:r>
              <a:rPr lang="sv-SE" sz="3200" dirty="0">
                <a:solidFill>
                  <a:schemeClr val="bg1"/>
                </a:solidFill>
              </a:rPr>
              <a:t>! (andra stadiet)</a:t>
            </a:r>
          </a:p>
          <a:p>
            <a:pPr marL="0" indent="0">
              <a:buNone/>
            </a:pPr>
            <a:endParaRPr lang="fi-FI" sz="4800" b="1" dirty="0">
              <a:solidFill>
                <a:srgbClr val="FF99FF"/>
              </a:solidFill>
              <a:latin typeface="+mj-lt"/>
            </a:endParaRPr>
          </a:p>
        </p:txBody>
      </p:sp>
      <p:sp>
        <p:nvSpPr>
          <p:cNvPr id="20" name="Sisällön paikkamerkki 19"/>
          <p:cNvSpPr>
            <a:spLocks noGrp="1"/>
          </p:cNvSpPr>
          <p:nvPr>
            <p:ph sz="half" idx="2"/>
          </p:nvPr>
        </p:nvSpPr>
        <p:spPr>
          <a:xfrm>
            <a:off x="5162550" y="319088"/>
            <a:ext cx="6808288" cy="6720690"/>
          </a:xfrm>
        </p:spPr>
        <p:txBody>
          <a:bodyPr>
            <a:noAutofit/>
          </a:bodyPr>
          <a:lstStyle/>
          <a:p>
            <a:r>
              <a:rPr lang="sv-SE" sz="2500" dirty="0">
                <a:solidFill>
                  <a:srgbClr val="0033CC"/>
                </a:solidFill>
              </a:rPr>
              <a:t>Jämställdhetsplanen ska innehålla</a:t>
            </a:r>
          </a:p>
          <a:p>
            <a:pPr lvl="1"/>
            <a:r>
              <a:rPr lang="sv-SE" sz="2500" dirty="0">
                <a:solidFill>
                  <a:srgbClr val="0033CC"/>
                </a:solidFill>
              </a:rPr>
              <a:t>en redogörelse för jämställdhetsläget vid läroanstalten</a:t>
            </a:r>
          </a:p>
          <a:p>
            <a:pPr lvl="1"/>
            <a:r>
              <a:rPr lang="sv-SE" sz="2500" dirty="0">
                <a:solidFill>
                  <a:srgbClr val="0033CC"/>
                </a:solidFill>
              </a:rPr>
              <a:t>åtgärder som behövs för att främja jämställdheten</a:t>
            </a:r>
          </a:p>
          <a:p>
            <a:pPr lvl="1"/>
            <a:r>
              <a:rPr lang="sv-SE" sz="2500" dirty="0">
                <a:solidFill>
                  <a:srgbClr val="0033CC"/>
                </a:solidFill>
              </a:rPr>
              <a:t>en utvärdering av hur åtgärderna i en tidigare jämställdhetsplan har genomförts och av resultaten</a:t>
            </a:r>
          </a:p>
          <a:p>
            <a:r>
              <a:rPr lang="sv-SE" sz="2500" dirty="0">
                <a:solidFill>
                  <a:srgbClr val="0033CC"/>
                </a:solidFill>
              </a:rPr>
              <a:t>Särskild uppmärksamhet ska fästas vid bl.a. förebyggande och undanröjande av sexuella trakasserier och trakasserier på grund av kön</a:t>
            </a:r>
          </a:p>
          <a:p>
            <a:r>
              <a:rPr lang="sv-SE" sz="2500" dirty="0">
                <a:solidFill>
                  <a:srgbClr val="0033CC"/>
                </a:solidFill>
              </a:rPr>
              <a:t>Läroanstalten ska också ha en plan för de åtgärder som behövs för att främja likabehandling</a:t>
            </a:r>
          </a:p>
          <a:p>
            <a:pPr marL="0" indent="0">
              <a:buNone/>
            </a:pPr>
            <a:endParaRPr lang="fi-FI" dirty="0">
              <a:solidFill>
                <a:srgbClr val="00CC66"/>
              </a:solidFill>
            </a:endParaRPr>
          </a:p>
          <a:p>
            <a:endParaRPr lang="fi-FI" dirty="0"/>
          </a:p>
          <a:p>
            <a:pPr marL="0" indent="0">
              <a:buNone/>
            </a:pPr>
            <a:endParaRPr lang="fi-FI" dirty="0"/>
          </a:p>
          <a:p>
            <a:pPr marL="0" indent="0">
              <a:buNone/>
            </a:pPr>
            <a:endParaRPr lang="fi-FI" dirty="0"/>
          </a:p>
        </p:txBody>
      </p:sp>
      <p:sp>
        <p:nvSpPr>
          <p:cNvPr id="7" name="Dian numeron paikkamerkki 6"/>
          <p:cNvSpPr>
            <a:spLocks noGrp="1"/>
          </p:cNvSpPr>
          <p:nvPr>
            <p:ph type="sldNum" sz="quarter" idx="12"/>
          </p:nvPr>
        </p:nvSpPr>
        <p:spPr/>
        <p:txBody>
          <a:bodyPr/>
          <a:lstStyle/>
          <a:p>
            <a:fld id="{A6E131DE-DA31-4CDF-828A-8EB206A3CD12}" type="slidenum">
              <a:rPr lang="en-GB" smtClean="0"/>
              <a:pPr/>
              <a:t>9</a:t>
            </a:fld>
            <a:endParaRPr lang="en-GB"/>
          </a:p>
        </p:txBody>
      </p:sp>
      <p:sp>
        <p:nvSpPr>
          <p:cNvPr id="8" name="Tekstiruutu 7">
            <a:extLst>
              <a:ext uri="{FF2B5EF4-FFF2-40B4-BE49-F238E27FC236}">
                <a16:creationId xmlns:a16="http://schemas.microsoft.com/office/drawing/2014/main" id="{86A95E62-2140-4F3A-892D-BDA3AF2CD26A}"/>
              </a:ext>
            </a:extLst>
          </p:cNvPr>
          <p:cNvSpPr txBox="1"/>
          <p:nvPr/>
        </p:nvSpPr>
        <p:spPr>
          <a:xfrm flipH="1">
            <a:off x="5162550" y="5667423"/>
            <a:ext cx="6759009" cy="954107"/>
          </a:xfrm>
          <a:prstGeom prst="rect">
            <a:avLst/>
          </a:prstGeom>
          <a:solidFill>
            <a:srgbClr val="7030A0"/>
          </a:solidFill>
        </p:spPr>
        <p:txBody>
          <a:bodyPr wrap="square" rtlCol="0">
            <a:spAutoFit/>
          </a:bodyPr>
          <a:lstStyle/>
          <a:p>
            <a:pPr algn="ctr"/>
            <a:r>
              <a:rPr lang="sv-SE" sz="2800" b="1" dirty="0">
                <a:solidFill>
                  <a:srgbClr val="00FFFF"/>
                </a:solidFill>
              </a:rPr>
              <a:t>Närmare anvisningar fås av diskriminerings- och jämställdhetsombudsmännen</a:t>
            </a:r>
          </a:p>
        </p:txBody>
      </p:sp>
    </p:spTree>
    <p:extLst>
      <p:ext uri="{BB962C8B-B14F-4D97-AF65-F5344CB8AC3E}">
        <p14:creationId xmlns:p14="http://schemas.microsoft.com/office/powerpoint/2010/main" val="143024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692361" cy="6402387"/>
          </a:xfrm>
          <a:solidFill>
            <a:srgbClr val="7030A0"/>
          </a:solidFill>
        </p:spPr>
        <p:txBody>
          <a:bodyPr>
            <a:noAutofit/>
          </a:bodyPr>
          <a:lstStyle/>
          <a:p>
            <a:pPr marL="0" indent="0">
              <a:buNone/>
            </a:pPr>
            <a:r>
              <a:rPr lang="sv-SE" sz="5400">
                <a:solidFill>
                  <a:schemeClr val="bg1"/>
                </a:solidFill>
              </a:rPr>
              <a:t>Plans are nothing, planning is everything…</a:t>
            </a:r>
          </a:p>
          <a:p>
            <a:pPr marL="0" indent="0">
              <a:buNone/>
            </a:pPr>
            <a:endParaRPr lang="fi-FI" sz="5400" dirty="0">
              <a:solidFill>
                <a:schemeClr val="bg1"/>
              </a:solidFill>
            </a:endParaRPr>
          </a:p>
          <a:p>
            <a:pPr marL="0" indent="0" algn="r">
              <a:buNone/>
            </a:pPr>
            <a:r>
              <a:rPr lang="sv-SE" sz="3200">
                <a:solidFill>
                  <a:schemeClr val="bg1"/>
                </a:solidFill>
              </a:rPr>
              <a:t>Dwight D. Eisenhower</a:t>
            </a:r>
          </a:p>
          <a:p>
            <a:pPr marL="0" indent="0">
              <a:buNone/>
            </a:pPr>
            <a:endParaRPr lang="fi-FI" sz="4800" b="1" dirty="0">
              <a:solidFill>
                <a:schemeClr val="bg1"/>
              </a:solidFill>
              <a:latin typeface="+mj-lt"/>
            </a:endParaRPr>
          </a:p>
        </p:txBody>
      </p:sp>
      <p:sp>
        <p:nvSpPr>
          <p:cNvPr id="20" name="Sisällön paikkamerkki 19"/>
          <p:cNvSpPr>
            <a:spLocks noGrp="1"/>
          </p:cNvSpPr>
          <p:nvPr>
            <p:ph sz="half" idx="2"/>
          </p:nvPr>
        </p:nvSpPr>
        <p:spPr>
          <a:xfrm>
            <a:off x="5162550" y="319088"/>
            <a:ext cx="6936524" cy="6720690"/>
          </a:xfrm>
        </p:spPr>
        <p:txBody>
          <a:bodyPr>
            <a:noAutofit/>
          </a:bodyPr>
          <a:lstStyle/>
          <a:p>
            <a:pPr marL="0" indent="0">
              <a:buNone/>
            </a:pPr>
            <a:r>
              <a:rPr lang="sv-SE" dirty="0">
                <a:solidFill>
                  <a:srgbClr val="0033CC"/>
                </a:solidFill>
              </a:rPr>
              <a:t>En del av säkerhetskulturen i vardagen </a:t>
            </a:r>
          </a:p>
          <a:p>
            <a:pPr marL="0" indent="0">
              <a:buNone/>
            </a:pPr>
            <a:r>
              <a:rPr lang="sv-SE" dirty="0">
                <a:solidFill>
                  <a:srgbClr val="0033CC"/>
                </a:solidFill>
              </a:rPr>
              <a:t>→ Säkerställa verksamheten också i exceptionella situationer</a:t>
            </a:r>
          </a:p>
          <a:p>
            <a:pPr marL="0" indent="0">
              <a:buNone/>
            </a:pPr>
            <a:r>
              <a:rPr lang="sv-SE" dirty="0">
                <a:solidFill>
                  <a:srgbClr val="0033CC"/>
                </a:solidFill>
              </a:rPr>
              <a:t>Grundar sig på uppgifter om att det förekommer sexuella trakasserier vid läroanstalten →  Genom att samla in information är det också möjligt att göra en uppföljning i ett senare skede</a:t>
            </a:r>
          </a:p>
          <a:p>
            <a:pPr marL="0" indent="0">
              <a:buNone/>
            </a:pPr>
            <a:r>
              <a:rPr lang="sv-SE" dirty="0">
                <a:solidFill>
                  <a:srgbClr val="0033CC"/>
                </a:solidFill>
              </a:rPr>
              <a:t>Handlingsplanen är ett levande dokument som förutsätter  </a:t>
            </a:r>
          </a:p>
          <a:p>
            <a:pPr marL="0" indent="0">
              <a:buNone/>
            </a:pPr>
            <a:r>
              <a:rPr lang="sv-SE" dirty="0">
                <a:solidFill>
                  <a:srgbClr val="0033CC"/>
                </a:solidFill>
              </a:rPr>
              <a:t>→ delaktighet i beredningen</a:t>
            </a:r>
          </a:p>
          <a:p>
            <a:pPr marL="0" indent="0">
              <a:buNone/>
            </a:pPr>
            <a:r>
              <a:rPr lang="sv-SE" dirty="0">
                <a:solidFill>
                  <a:srgbClr val="0033CC"/>
                </a:solidFill>
              </a:rPr>
              <a:t>→ introduktion i planen</a:t>
            </a:r>
          </a:p>
          <a:p>
            <a:pPr marL="0" indent="0">
              <a:buNone/>
            </a:pPr>
            <a:r>
              <a:rPr lang="sv-SE" dirty="0">
                <a:solidFill>
                  <a:srgbClr val="0033CC"/>
                </a:solidFill>
              </a:rPr>
              <a:t>→ uppdatering av planen </a:t>
            </a:r>
          </a:p>
          <a:p>
            <a:pPr marL="0" indent="0">
              <a:buNone/>
            </a:pPr>
            <a:r>
              <a:rPr lang="sv-SE" dirty="0">
                <a:solidFill>
                  <a:srgbClr val="0033CC"/>
                </a:solidFill>
              </a:rPr>
              <a:t>→ information om planen</a:t>
            </a:r>
          </a:p>
          <a:p>
            <a:pPr marL="0" indent="0">
              <a:buNone/>
            </a:pPr>
            <a:endParaRPr lang="fi-FI" sz="2700" dirty="0">
              <a:solidFill>
                <a:srgbClr val="00CC66"/>
              </a:solidFill>
            </a:endParaRPr>
          </a:p>
          <a:p>
            <a:endParaRPr lang="fi-FI" sz="2700" dirty="0">
              <a:solidFill>
                <a:srgbClr val="00CC66"/>
              </a:solidFill>
            </a:endParaRPr>
          </a:p>
          <a:p>
            <a:pPr marL="0" indent="0">
              <a:buNone/>
            </a:pPr>
            <a:endParaRPr lang="fi-FI" dirty="0"/>
          </a:p>
          <a:p>
            <a:pPr marL="0" indent="0">
              <a:buNone/>
            </a:pPr>
            <a:endParaRPr lang="fi-FI" dirty="0"/>
          </a:p>
        </p:txBody>
      </p:sp>
      <p:sp>
        <p:nvSpPr>
          <p:cNvPr id="7" name="Dian numeron paikkamerkki 6"/>
          <p:cNvSpPr>
            <a:spLocks noGrp="1"/>
          </p:cNvSpPr>
          <p:nvPr>
            <p:ph type="sldNum" sz="quarter" idx="12"/>
          </p:nvPr>
        </p:nvSpPr>
        <p:spPr/>
        <p:txBody>
          <a:bodyPr/>
          <a:lstStyle/>
          <a:p>
            <a:fld id="{A6E131DE-DA31-4CDF-828A-8EB206A3CD12}" type="slidenum">
              <a:rPr lang="en-GB" smtClean="0"/>
              <a:pPr/>
              <a:t>10</a:t>
            </a:fld>
            <a:endParaRPr lang="en-GB"/>
          </a:p>
        </p:txBody>
      </p:sp>
    </p:spTree>
    <p:extLst>
      <p:ext uri="{BB962C8B-B14F-4D97-AF65-F5344CB8AC3E}">
        <p14:creationId xmlns:p14="http://schemas.microsoft.com/office/powerpoint/2010/main" val="2082534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isällön paikkamerkki 6">
            <a:extLst>
              <a:ext uri="{FF2B5EF4-FFF2-40B4-BE49-F238E27FC236}">
                <a16:creationId xmlns:a16="http://schemas.microsoft.com/office/drawing/2014/main" id="{9055B2A9-44E2-4EA1-841A-F396A6E2314C}"/>
              </a:ext>
            </a:extLst>
          </p:cNvPr>
          <p:cNvGraphicFramePr>
            <a:graphicFrameLocks noGrp="1"/>
          </p:cNvGraphicFramePr>
          <p:nvPr>
            <p:ph idx="1"/>
            <p:extLst>
              <p:ext uri="{D42A27DB-BD31-4B8C-83A1-F6EECF244321}">
                <p14:modId xmlns:p14="http://schemas.microsoft.com/office/powerpoint/2010/main" val="1568854386"/>
              </p:ext>
            </p:extLst>
          </p:nvPr>
        </p:nvGraphicFramePr>
        <p:xfrm>
          <a:off x="495907" y="0"/>
          <a:ext cx="10924974" cy="7026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Dian numeron paikkamerkki 5">
            <a:extLst>
              <a:ext uri="{FF2B5EF4-FFF2-40B4-BE49-F238E27FC236}">
                <a16:creationId xmlns:a16="http://schemas.microsoft.com/office/drawing/2014/main" id="{86EAB2AC-B1A6-4812-AC65-5A367F25E22F}"/>
              </a:ext>
            </a:extLst>
          </p:cNvPr>
          <p:cNvSpPr>
            <a:spLocks noGrp="1"/>
          </p:cNvSpPr>
          <p:nvPr>
            <p:ph type="sldNum" sz="quarter" idx="12"/>
          </p:nvPr>
        </p:nvSpPr>
        <p:spPr/>
        <p:txBody>
          <a:bodyPr/>
          <a:lstStyle/>
          <a:p>
            <a:fld id="{A6E131DE-DA31-4CDF-828A-8EB206A3CD12}" type="slidenum">
              <a:rPr lang="en-GB" smtClean="0"/>
              <a:t>11</a:t>
            </a:fld>
            <a:endParaRPr lang="en-GB"/>
          </a:p>
        </p:txBody>
      </p:sp>
    </p:spTree>
    <p:extLst>
      <p:ext uri="{BB962C8B-B14F-4D97-AF65-F5344CB8AC3E}">
        <p14:creationId xmlns:p14="http://schemas.microsoft.com/office/powerpoint/2010/main" val="56889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015356-C047-45D5-956A-837BA14582A7}"/>
              </a:ext>
            </a:extLst>
          </p:cNvPr>
          <p:cNvSpPr>
            <a:spLocks noGrp="1"/>
          </p:cNvSpPr>
          <p:nvPr>
            <p:ph type="title"/>
          </p:nvPr>
        </p:nvSpPr>
        <p:spPr>
          <a:xfrm>
            <a:off x="357964" y="0"/>
            <a:ext cx="11787963" cy="994197"/>
          </a:xfrm>
        </p:spPr>
        <p:txBody>
          <a:bodyPr>
            <a:normAutofit/>
          </a:bodyPr>
          <a:lstStyle/>
          <a:p>
            <a:pPr algn="ctr"/>
            <a:r>
              <a:rPr lang="sv-SE" b="1">
                <a:solidFill>
                  <a:srgbClr val="0033CC"/>
                </a:solidFill>
              </a:rPr>
              <a:t>Beredningen av planen mot sexuella trakasserier</a:t>
            </a:r>
          </a:p>
        </p:txBody>
      </p:sp>
      <p:sp>
        <p:nvSpPr>
          <p:cNvPr id="3" name="Sisällön paikkamerkki 2">
            <a:extLst>
              <a:ext uri="{FF2B5EF4-FFF2-40B4-BE49-F238E27FC236}">
                <a16:creationId xmlns:a16="http://schemas.microsoft.com/office/drawing/2014/main" id="{3F829FA4-5911-44CB-8E1B-24BDC804D7E1}"/>
              </a:ext>
            </a:extLst>
          </p:cNvPr>
          <p:cNvSpPr>
            <a:spLocks noGrp="1"/>
          </p:cNvSpPr>
          <p:nvPr>
            <p:ph sz="half" idx="1"/>
          </p:nvPr>
        </p:nvSpPr>
        <p:spPr>
          <a:xfrm>
            <a:off x="357964" y="846299"/>
            <a:ext cx="5404661" cy="5773576"/>
          </a:xfrm>
          <a:solidFill>
            <a:srgbClr val="7030A0"/>
          </a:solidFill>
        </p:spPr>
        <p:txBody>
          <a:bodyPr>
            <a:noAutofit/>
          </a:bodyPr>
          <a:lstStyle/>
          <a:p>
            <a:pPr marL="0" indent="0">
              <a:buNone/>
            </a:pPr>
            <a:r>
              <a:rPr lang="sv-SE" sz="4000" b="1" dirty="0">
                <a:solidFill>
                  <a:srgbClr val="00FFFF"/>
                </a:solidFill>
                <a:latin typeface="+mj-lt"/>
              </a:rPr>
              <a:t>Yrkesövergripande arbetsprocess</a:t>
            </a:r>
          </a:p>
          <a:p>
            <a:pPr marL="0" indent="0">
              <a:buNone/>
            </a:pPr>
            <a:r>
              <a:rPr lang="sv-SE" sz="2600" b="1" dirty="0">
                <a:solidFill>
                  <a:schemeClr val="bg1"/>
                </a:solidFill>
                <a:latin typeface="+mj-lt"/>
              </a:rPr>
              <a:t>Alla vuxna inom skolgemenskapen ansvarar för välbefinnandet och säkerheten bland de studerande och inom gemenskapen</a:t>
            </a:r>
            <a:br>
              <a:rPr lang="sv-SE" sz="2600" b="1" dirty="0">
                <a:solidFill>
                  <a:schemeClr val="bg1"/>
                </a:solidFill>
                <a:latin typeface="+mj-lt"/>
              </a:rPr>
            </a:br>
            <a:r>
              <a:rPr lang="sv-SE" sz="2600" dirty="0">
                <a:solidFill>
                  <a:schemeClr val="bg1"/>
                </a:solidFill>
                <a:latin typeface="+mj-lt"/>
              </a:rPr>
              <a:t>→ Alla ska känna till rutinerna och förbinda sig till dem</a:t>
            </a:r>
          </a:p>
          <a:p>
            <a:pPr marL="0" indent="0">
              <a:buNone/>
            </a:pPr>
            <a:r>
              <a:rPr lang="sv-SE" sz="2600" b="1" dirty="0">
                <a:solidFill>
                  <a:schemeClr val="bg1"/>
                </a:solidFill>
                <a:latin typeface="+mj-lt"/>
              </a:rPr>
              <a:t>Planen ska skydda de studerande</a:t>
            </a:r>
            <a:r>
              <a:rPr lang="sv-SE" sz="2600" dirty="0">
                <a:solidFill>
                  <a:schemeClr val="bg1"/>
                </a:solidFill>
                <a:latin typeface="+mj-lt"/>
              </a:rPr>
              <a:t> → fäst särskilt avseende vid deras delaktighet</a:t>
            </a:r>
          </a:p>
          <a:p>
            <a:pPr marL="0" indent="0">
              <a:buNone/>
            </a:pPr>
            <a:r>
              <a:rPr lang="sv-SE" sz="2600" b="1" dirty="0">
                <a:solidFill>
                  <a:schemeClr val="bg1"/>
                </a:solidFill>
                <a:latin typeface="+mj-lt"/>
              </a:rPr>
              <a:t>En stor del av de sexuella trakasserierna sker utanför skoltid</a:t>
            </a:r>
            <a:r>
              <a:rPr lang="sv-SE" sz="2600" dirty="0">
                <a:solidFill>
                  <a:schemeClr val="bg1"/>
                </a:solidFill>
                <a:latin typeface="+mj-lt"/>
              </a:rPr>
              <a:t> → vårdnadshavaren ska skydda barnen och de unga utanför skolmiljön.</a:t>
            </a:r>
          </a:p>
          <a:p>
            <a:pPr marL="0" indent="0">
              <a:buNone/>
            </a:pPr>
            <a:endParaRPr lang="fi-FI" dirty="0">
              <a:solidFill>
                <a:schemeClr val="bg1"/>
              </a:solidFill>
            </a:endParaRPr>
          </a:p>
        </p:txBody>
      </p:sp>
      <p:sp>
        <p:nvSpPr>
          <p:cNvPr id="4" name="Sisällön paikkamerkki 3">
            <a:extLst>
              <a:ext uri="{FF2B5EF4-FFF2-40B4-BE49-F238E27FC236}">
                <a16:creationId xmlns:a16="http://schemas.microsoft.com/office/drawing/2014/main" id="{C2B3C24B-3767-49B6-8D1F-04F07672A692}"/>
              </a:ext>
            </a:extLst>
          </p:cNvPr>
          <p:cNvSpPr>
            <a:spLocks noGrp="1"/>
          </p:cNvSpPr>
          <p:nvPr>
            <p:ph sz="half" idx="2"/>
          </p:nvPr>
        </p:nvSpPr>
        <p:spPr>
          <a:xfrm>
            <a:off x="5860711" y="824478"/>
            <a:ext cx="6331289" cy="5861947"/>
          </a:xfrm>
          <a:solidFill>
            <a:srgbClr val="7030A0"/>
          </a:solidFill>
        </p:spPr>
        <p:txBody>
          <a:bodyPr>
            <a:normAutofit fontScale="92500" lnSpcReduction="20000"/>
          </a:bodyPr>
          <a:lstStyle/>
          <a:p>
            <a:pPr marL="0" indent="0">
              <a:lnSpc>
                <a:spcPct val="100000"/>
              </a:lnSpc>
              <a:buNone/>
            </a:pPr>
            <a:r>
              <a:rPr lang="sv-SE" sz="4300" b="1" dirty="0">
                <a:solidFill>
                  <a:srgbClr val="00FFFF"/>
                </a:solidFill>
                <a:latin typeface="+mj-lt"/>
              </a:rPr>
              <a:t>Arbetsfördelning och ledning</a:t>
            </a:r>
          </a:p>
          <a:p>
            <a:r>
              <a:rPr lang="sv-SE" b="1" dirty="0">
                <a:solidFill>
                  <a:schemeClr val="bg1"/>
                </a:solidFill>
                <a:latin typeface="+mj-lt"/>
              </a:rPr>
              <a:t>Rektorn:</a:t>
            </a:r>
            <a:r>
              <a:rPr lang="sv-SE" dirty="0">
                <a:solidFill>
                  <a:schemeClr val="bg1"/>
                </a:solidFill>
                <a:latin typeface="+mj-lt"/>
              </a:rPr>
              <a:t> ansvarar för att leda läroanstaltens verksamhet i sin helhet, inkl. säkerheten och tryggheten</a:t>
            </a:r>
          </a:p>
          <a:p>
            <a:r>
              <a:rPr lang="sv-SE" b="1" dirty="0">
                <a:solidFill>
                  <a:schemeClr val="bg1"/>
                </a:solidFill>
                <a:latin typeface="+mj-lt"/>
              </a:rPr>
              <a:t>Lärarna: </a:t>
            </a:r>
            <a:r>
              <a:rPr lang="sv-SE" dirty="0">
                <a:solidFill>
                  <a:schemeClr val="bg1"/>
                </a:solidFill>
                <a:latin typeface="+mj-lt"/>
              </a:rPr>
              <a:t>tidig upptäckt och förebyggande arbete som en del av undervisningen och vardagen </a:t>
            </a:r>
          </a:p>
          <a:p>
            <a:r>
              <a:rPr lang="sv-SE" b="1" dirty="0">
                <a:solidFill>
                  <a:schemeClr val="bg1"/>
                </a:solidFill>
                <a:latin typeface="+mj-lt"/>
              </a:rPr>
              <a:t>Studerandevårdens tjänster: S</a:t>
            </a:r>
            <a:r>
              <a:rPr lang="sv-SE" dirty="0">
                <a:solidFill>
                  <a:schemeClr val="bg1"/>
                </a:solidFill>
                <a:latin typeface="+mj-lt"/>
              </a:rPr>
              <a:t>akkunskap för innehållet i planerna och implementeringen av dem, individuellt stöd och hänvisande av studerande till tjänster utanför skolan</a:t>
            </a:r>
          </a:p>
          <a:p>
            <a:r>
              <a:rPr lang="sv-SE" b="1" dirty="0">
                <a:solidFill>
                  <a:schemeClr val="bg1"/>
                </a:solidFill>
                <a:latin typeface="+mj-lt"/>
              </a:rPr>
              <a:t>Samarbete mellan intressegrupperna på lokal nivå </a:t>
            </a:r>
            <a:r>
              <a:rPr lang="sv-SE" dirty="0">
                <a:solidFill>
                  <a:schemeClr val="bg1"/>
                </a:solidFill>
                <a:latin typeface="+mj-lt"/>
              </a:rPr>
              <a:t>(social- och hälsovårdsväsendet, ungdomsarbete, polisen, organisationer): utveckling och genomförande av gemenskapsfrämjande verksamhetssätt</a:t>
            </a:r>
            <a:endParaRPr lang="fi-FI" dirty="0">
              <a:solidFill>
                <a:schemeClr val="bg1"/>
              </a:solidFill>
            </a:endParaRPr>
          </a:p>
        </p:txBody>
      </p:sp>
      <p:sp>
        <p:nvSpPr>
          <p:cNvPr id="7" name="Dian numeron paikkamerkki 6">
            <a:extLst>
              <a:ext uri="{FF2B5EF4-FFF2-40B4-BE49-F238E27FC236}">
                <a16:creationId xmlns:a16="http://schemas.microsoft.com/office/drawing/2014/main" id="{88A9DC45-B1D7-42AE-9027-BF92AED4C8D4}"/>
              </a:ext>
            </a:extLst>
          </p:cNvPr>
          <p:cNvSpPr>
            <a:spLocks noGrp="1"/>
          </p:cNvSpPr>
          <p:nvPr>
            <p:ph type="sldNum" sz="quarter" idx="12"/>
          </p:nvPr>
        </p:nvSpPr>
        <p:spPr/>
        <p:txBody>
          <a:bodyPr/>
          <a:lstStyle/>
          <a:p>
            <a:fld id="{A6E131DE-DA31-4CDF-828A-8EB206A3CD12}" type="slidenum">
              <a:rPr lang="en-GB" smtClean="0"/>
              <a:t>12</a:t>
            </a:fld>
            <a:endParaRPr lang="en-GB"/>
          </a:p>
        </p:txBody>
      </p:sp>
    </p:spTree>
    <p:extLst>
      <p:ext uri="{BB962C8B-B14F-4D97-AF65-F5344CB8AC3E}">
        <p14:creationId xmlns:p14="http://schemas.microsoft.com/office/powerpoint/2010/main" val="2958737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13BFC4-38CB-4418-A452-9885D7615D2E}"/>
              </a:ext>
            </a:extLst>
          </p:cNvPr>
          <p:cNvSpPr>
            <a:spLocks noGrp="1"/>
          </p:cNvSpPr>
          <p:nvPr>
            <p:ph type="title"/>
          </p:nvPr>
        </p:nvSpPr>
        <p:spPr>
          <a:xfrm>
            <a:off x="342440" y="0"/>
            <a:ext cx="10515600" cy="1325563"/>
          </a:xfrm>
        </p:spPr>
        <p:txBody>
          <a:bodyPr>
            <a:normAutofit/>
          </a:bodyPr>
          <a:lstStyle/>
          <a:p>
            <a:pPr algn="ctr"/>
            <a:r>
              <a:rPr lang="sv-SE" sz="4800" b="1" dirty="0">
                <a:solidFill>
                  <a:srgbClr val="0033CC"/>
                </a:solidFill>
              </a:rPr>
              <a:t>Möjligheter som läroplanen ger</a:t>
            </a:r>
          </a:p>
        </p:txBody>
      </p:sp>
      <p:graphicFrame>
        <p:nvGraphicFramePr>
          <p:cNvPr id="6" name="Sisällön paikkamerkki 5">
            <a:extLst>
              <a:ext uri="{FF2B5EF4-FFF2-40B4-BE49-F238E27FC236}">
                <a16:creationId xmlns:a16="http://schemas.microsoft.com/office/drawing/2014/main" id="{603C7CE6-5A98-47DB-9BFE-7601AD41426B}"/>
              </a:ext>
            </a:extLst>
          </p:cNvPr>
          <p:cNvGraphicFramePr>
            <a:graphicFrameLocks noGrp="1"/>
          </p:cNvGraphicFramePr>
          <p:nvPr>
            <p:ph idx="1"/>
            <p:extLst>
              <p:ext uri="{D42A27DB-BD31-4B8C-83A1-F6EECF244321}">
                <p14:modId xmlns:p14="http://schemas.microsoft.com/office/powerpoint/2010/main" val="2432201191"/>
              </p:ext>
            </p:extLst>
          </p:nvPr>
        </p:nvGraphicFramePr>
        <p:xfrm>
          <a:off x="342440" y="1002535"/>
          <a:ext cx="11721030" cy="57287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510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4623371" y="0"/>
            <a:ext cx="7695346" cy="685800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250857" y="2319455"/>
            <a:ext cx="5492021" cy="3875862"/>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5400" b="1" dirty="0">
                <a:solidFill>
                  <a:srgbClr val="7030A0"/>
                </a:solidFill>
              </a:rPr>
              <a:t>Anvisningar till personalen, de studerande och vårdnadshavarna</a:t>
            </a:r>
          </a:p>
        </p:txBody>
      </p:sp>
    </p:spTree>
    <p:extLst>
      <p:ext uri="{BB962C8B-B14F-4D97-AF65-F5344CB8AC3E}">
        <p14:creationId xmlns:p14="http://schemas.microsoft.com/office/powerpoint/2010/main" val="2456075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3753492" y="10"/>
            <a:ext cx="8438508" cy="685799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82193" y="4243227"/>
            <a:ext cx="7109718" cy="1994264"/>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800" b="1">
                <a:solidFill>
                  <a:srgbClr val="7030A0"/>
                </a:solidFill>
              </a:rPr>
              <a:t>För utbildningsanordnare</a:t>
            </a:r>
            <a:br>
              <a:rPr lang="sv-SE" sz="4800" b="1">
                <a:solidFill>
                  <a:srgbClr val="7030A0"/>
                </a:solidFill>
              </a:rPr>
            </a:br>
            <a:r>
              <a:rPr lang="sv-SE" sz="4800" b="1">
                <a:solidFill>
                  <a:srgbClr val="7030A0"/>
                </a:solidFill>
              </a:rPr>
              <a:t>Rektorer</a:t>
            </a:r>
            <a:br>
              <a:rPr lang="sv-SE" sz="4800" b="1">
                <a:solidFill>
                  <a:srgbClr val="7030A0"/>
                </a:solidFill>
              </a:rPr>
            </a:br>
            <a:r>
              <a:rPr lang="sv-SE" sz="4800" b="1">
                <a:solidFill>
                  <a:srgbClr val="7030A0"/>
                </a:solidFill>
              </a:rPr>
              <a:t>Lärare</a:t>
            </a:r>
            <a:br>
              <a:rPr lang="sv-SE" sz="4800" b="1">
                <a:solidFill>
                  <a:srgbClr val="7030A0"/>
                </a:solidFill>
              </a:rPr>
            </a:br>
            <a:r>
              <a:rPr lang="sv-SE" sz="4800" b="1">
                <a:solidFill>
                  <a:srgbClr val="7030A0"/>
                </a:solidFill>
              </a:rPr>
              <a:t>Studerandevårdsgruppen</a:t>
            </a:r>
            <a:br>
              <a:rPr lang="sv-SE" sz="4800" b="1">
                <a:solidFill>
                  <a:srgbClr val="7030A0"/>
                </a:solidFill>
              </a:rPr>
            </a:br>
            <a:r>
              <a:rPr lang="sv-SE" sz="4800" b="1">
                <a:solidFill>
                  <a:srgbClr val="7030A0"/>
                </a:solidFill>
              </a:rPr>
              <a:t>Studerandevårdspersonalen</a:t>
            </a:r>
            <a:br>
              <a:rPr lang="sv-SE" sz="4800" b="1">
                <a:solidFill>
                  <a:srgbClr val="7030A0"/>
                </a:solidFill>
              </a:rPr>
            </a:br>
            <a:r>
              <a:rPr lang="sv-SE" sz="4800" b="1">
                <a:solidFill>
                  <a:srgbClr val="7030A0"/>
                </a:solidFill>
              </a:rPr>
              <a:t>Den studerande</a:t>
            </a:r>
            <a:br>
              <a:rPr lang="sv-SE" sz="4800" b="1">
                <a:solidFill>
                  <a:srgbClr val="7030A0"/>
                </a:solidFill>
              </a:rPr>
            </a:br>
            <a:r>
              <a:rPr lang="sv-SE" sz="4800" b="1">
                <a:solidFill>
                  <a:srgbClr val="7030A0"/>
                </a:solidFill>
              </a:rPr>
              <a:t>Vårdnadshavaren</a:t>
            </a:r>
          </a:p>
        </p:txBody>
      </p:sp>
    </p:spTree>
    <p:extLst>
      <p:ext uri="{BB962C8B-B14F-4D97-AF65-F5344CB8AC3E}">
        <p14:creationId xmlns:p14="http://schemas.microsoft.com/office/powerpoint/2010/main" val="293252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FF75CAE-9A4A-47C8-8E52-868D0B26F29E}"/>
              </a:ext>
            </a:extLst>
          </p:cNvPr>
          <p:cNvSpPr>
            <a:spLocks noGrp="1"/>
          </p:cNvSpPr>
          <p:nvPr>
            <p:ph sz="half" idx="1"/>
          </p:nvPr>
        </p:nvSpPr>
        <p:spPr>
          <a:xfrm>
            <a:off x="462249" y="501648"/>
            <a:ext cx="4814831" cy="6127750"/>
          </a:xfrm>
          <a:solidFill>
            <a:srgbClr val="7030A0"/>
          </a:solidFill>
        </p:spPr>
        <p:txBody>
          <a:bodyPr>
            <a:normAutofit fontScale="85000" lnSpcReduction="20000"/>
          </a:bodyPr>
          <a:lstStyle/>
          <a:p>
            <a:pPr marL="0" indent="0">
              <a:buNone/>
            </a:pPr>
            <a:r>
              <a:rPr lang="sv-SE" sz="4300" dirty="0">
                <a:solidFill>
                  <a:schemeClr val="bg1"/>
                </a:solidFill>
              </a:rPr>
              <a:t>Läroanstaltens personal bär det </a:t>
            </a:r>
            <a:r>
              <a:rPr lang="sv-SE" sz="4700" b="1" dirty="0">
                <a:solidFill>
                  <a:srgbClr val="00FFFF"/>
                </a:solidFill>
              </a:rPr>
              <a:t>primära</a:t>
            </a:r>
            <a:r>
              <a:rPr lang="sv-SE" sz="4300" dirty="0">
                <a:solidFill>
                  <a:schemeClr val="bg1"/>
                </a:solidFill>
              </a:rPr>
              <a:t> ansvaret för välbefinnandet inom gemenskapen.</a:t>
            </a:r>
          </a:p>
          <a:p>
            <a:pPr marL="0" indent="0">
              <a:buNone/>
            </a:pPr>
            <a:endParaRPr lang="fi-FI" sz="4300" dirty="0">
              <a:solidFill>
                <a:schemeClr val="bg1"/>
              </a:solidFill>
            </a:endParaRPr>
          </a:p>
          <a:p>
            <a:pPr marL="0" indent="0">
              <a:buNone/>
              <a:defRPr/>
            </a:pPr>
            <a:r>
              <a:rPr lang="sv-SE" sz="4700" b="1" dirty="0">
                <a:solidFill>
                  <a:srgbClr val="00FFFF"/>
                </a:solidFill>
              </a:rPr>
              <a:t>Alla</a:t>
            </a:r>
            <a:r>
              <a:rPr lang="sv-SE" sz="4300" dirty="0">
                <a:solidFill>
                  <a:schemeClr val="bg1"/>
                </a:solidFill>
              </a:rPr>
              <a:t> ska inom sina egna uppgifter </a:t>
            </a:r>
          </a:p>
          <a:p>
            <a:pPr marL="428100" lvl="1" indent="-342900">
              <a:defRPr/>
            </a:pPr>
            <a:r>
              <a:rPr lang="sv-SE" sz="4300" dirty="0">
                <a:solidFill>
                  <a:schemeClr val="bg1"/>
                </a:solidFill>
              </a:rPr>
              <a:t>främja de studerandes/</a:t>
            </a:r>
            <a:br>
              <a:rPr lang="sv-SE" sz="4300" dirty="0">
                <a:solidFill>
                  <a:schemeClr val="bg1"/>
                </a:solidFill>
              </a:rPr>
            </a:br>
            <a:r>
              <a:rPr lang="sv-SE" sz="4300" dirty="0">
                <a:solidFill>
                  <a:schemeClr val="bg1"/>
                </a:solidFill>
              </a:rPr>
              <a:t>gemenskapens välbefinnande</a:t>
            </a:r>
          </a:p>
          <a:p>
            <a:pPr marL="428100" lvl="1" indent="-342900">
              <a:defRPr/>
            </a:pPr>
            <a:r>
              <a:rPr lang="sv-SE" sz="4300" dirty="0">
                <a:solidFill>
                  <a:schemeClr val="bg1"/>
                </a:solidFill>
              </a:rPr>
              <a:t>i samarbete med hemmen.</a:t>
            </a:r>
          </a:p>
          <a:p>
            <a:pPr marL="0" indent="0">
              <a:buNone/>
            </a:pPr>
            <a:endParaRPr lang="fi-FI" dirty="0">
              <a:solidFill>
                <a:schemeClr val="bg1"/>
              </a:solidFill>
            </a:endParaRPr>
          </a:p>
        </p:txBody>
      </p:sp>
      <p:sp>
        <p:nvSpPr>
          <p:cNvPr id="4" name="Sisällön paikkamerkki 3">
            <a:extLst>
              <a:ext uri="{FF2B5EF4-FFF2-40B4-BE49-F238E27FC236}">
                <a16:creationId xmlns:a16="http://schemas.microsoft.com/office/drawing/2014/main" id="{B6899B63-F02F-49DB-A46F-9ACE8A6F2F74}"/>
              </a:ext>
            </a:extLst>
          </p:cNvPr>
          <p:cNvSpPr>
            <a:spLocks noGrp="1"/>
          </p:cNvSpPr>
          <p:nvPr>
            <p:ph sz="half" idx="2"/>
          </p:nvPr>
        </p:nvSpPr>
        <p:spPr>
          <a:xfrm>
            <a:off x="5713049" y="501648"/>
            <a:ext cx="6174151" cy="6127749"/>
          </a:xfrm>
        </p:spPr>
        <p:txBody>
          <a:bodyPr>
            <a:normAutofit fontScale="85000" lnSpcReduction="20000"/>
          </a:bodyPr>
          <a:lstStyle/>
          <a:p>
            <a:pPr marL="0" indent="0">
              <a:buNone/>
              <a:defRPr/>
            </a:pPr>
            <a:r>
              <a:rPr lang="sv-SE" sz="3900" dirty="0">
                <a:solidFill>
                  <a:srgbClr val="0033CC"/>
                </a:solidFill>
              </a:rPr>
              <a:t>Att främja välbefinnandet innebär en skyldighet att utföra förebyggande arbete och att ingripa i trakasserier och problemsituationer när de upptäcks.</a:t>
            </a:r>
          </a:p>
          <a:p>
            <a:pPr marL="0" indent="0">
              <a:buNone/>
              <a:defRPr/>
            </a:pPr>
            <a:endParaRPr lang="fi-FI" sz="3900" dirty="0">
              <a:solidFill>
                <a:srgbClr val="0033CC"/>
              </a:solidFill>
            </a:endParaRPr>
          </a:p>
          <a:p>
            <a:pPr marL="0" indent="0">
              <a:buNone/>
              <a:defRPr/>
            </a:pPr>
            <a:r>
              <a:rPr lang="sv-SE" sz="3900" dirty="0">
                <a:solidFill>
                  <a:srgbClr val="0033CC"/>
                </a:solidFill>
              </a:rPr>
              <a:t>Varje anställd vid läroanstalten som har upptäckt eller fått kännedom om sexuella trakasserier ska se till att ärendet börjar utredas </a:t>
            </a:r>
            <a:r>
              <a:rPr lang="sv-SE" sz="3900" b="1" dirty="0">
                <a:solidFill>
                  <a:srgbClr val="0033CC"/>
                </a:solidFill>
              </a:rPr>
              <a:t>omedelbart</a:t>
            </a:r>
            <a:r>
              <a:rPr lang="sv-SE" sz="3900" dirty="0">
                <a:solidFill>
                  <a:srgbClr val="0033CC"/>
                </a:solidFill>
              </a:rPr>
              <a:t>.</a:t>
            </a:r>
            <a:r>
              <a:rPr lang="sv-SE" sz="3900" b="1" dirty="0">
                <a:solidFill>
                  <a:srgbClr val="0033CC"/>
                </a:solidFill>
              </a:rPr>
              <a:t> </a:t>
            </a:r>
          </a:p>
          <a:p>
            <a:pPr marL="0" indent="0">
              <a:buNone/>
            </a:pPr>
            <a:endParaRPr lang="fi-FI" dirty="0"/>
          </a:p>
        </p:txBody>
      </p:sp>
    </p:spTree>
    <p:extLst>
      <p:ext uri="{BB962C8B-B14F-4D97-AF65-F5344CB8AC3E}">
        <p14:creationId xmlns:p14="http://schemas.microsoft.com/office/powerpoint/2010/main" val="1047787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C5DDEA-B5EA-4FA3-BF2C-2EC26E985D1E}"/>
              </a:ext>
            </a:extLst>
          </p:cNvPr>
          <p:cNvSpPr>
            <a:spLocks noGrp="1"/>
          </p:cNvSpPr>
          <p:nvPr>
            <p:ph type="title"/>
          </p:nvPr>
        </p:nvSpPr>
        <p:spPr>
          <a:xfrm>
            <a:off x="553194" y="12700"/>
            <a:ext cx="10738120" cy="1196503"/>
          </a:xfrm>
        </p:spPr>
        <p:txBody>
          <a:bodyPr/>
          <a:lstStyle/>
          <a:p>
            <a:pPr algn="ctr"/>
            <a:r>
              <a:rPr lang="sv-SE" b="1">
                <a:solidFill>
                  <a:srgbClr val="0033CC"/>
                </a:solidFill>
              </a:rPr>
              <a:t>Rätt att lämna ut och få information</a:t>
            </a:r>
          </a:p>
        </p:txBody>
      </p:sp>
      <p:sp>
        <p:nvSpPr>
          <p:cNvPr id="3" name="Sisällön paikkamerkki 2">
            <a:extLst>
              <a:ext uri="{FF2B5EF4-FFF2-40B4-BE49-F238E27FC236}">
                <a16:creationId xmlns:a16="http://schemas.microsoft.com/office/drawing/2014/main" id="{D7EC5837-77F5-41CA-926E-5F7EDE1D9BF9}"/>
              </a:ext>
            </a:extLst>
          </p:cNvPr>
          <p:cNvSpPr>
            <a:spLocks noGrp="1"/>
          </p:cNvSpPr>
          <p:nvPr>
            <p:ph idx="1"/>
          </p:nvPr>
        </p:nvSpPr>
        <p:spPr>
          <a:xfrm>
            <a:off x="477738" y="1137850"/>
            <a:ext cx="11409462" cy="5348675"/>
          </a:xfrm>
        </p:spPr>
        <p:txBody>
          <a:bodyPr>
            <a:normAutofit fontScale="92500" lnSpcReduction="10000"/>
          </a:bodyPr>
          <a:lstStyle/>
          <a:p>
            <a:r>
              <a:rPr lang="sv-SE" sz="3200" dirty="0">
                <a:solidFill>
                  <a:srgbClr val="7030A0"/>
                </a:solidFill>
              </a:rPr>
              <a:t>De som deltar i studerandevårdsarbete för en studerande har rätt att oberoende av sekretessbestämmelserna få och ge ut information till varandra samt till den studerandes  lärare, rektorn och den myndighet som ansvarar för undervisningen och verksamheten, när informationen är nödvändig för att ordna undervisningen för den studerande på ett ändamålsenligt sätt (grundläggande utbildning och gymnasiet). </a:t>
            </a:r>
          </a:p>
          <a:p>
            <a:r>
              <a:rPr lang="sv-SE" sz="3200" dirty="0">
                <a:solidFill>
                  <a:srgbClr val="7030A0"/>
                </a:solidFill>
              </a:rPr>
              <a:t>Sådan information om den studerandes hälsotillstånd och funktionsförmåga som är nödvändig för skötseln av uppgifterna för att garantera en trygg studiemiljö får lämnas ut till rektorn (gymnasiet och yrkesutbildning). </a:t>
            </a:r>
          </a:p>
          <a:p>
            <a:r>
              <a:rPr lang="sv-SE" sz="3200" dirty="0">
                <a:solidFill>
                  <a:srgbClr val="7030A0"/>
                </a:solidFill>
              </a:rPr>
              <a:t>Den som innehar information om trakasserier ska bedöma om informationen är nödvändig för att ordna undervisningen på ett ändamålsenligt sätt eller för att garantera en trygg studiemiljö.</a:t>
            </a:r>
          </a:p>
          <a:p>
            <a:pPr marL="0" indent="0">
              <a:buNone/>
            </a:pPr>
            <a:endParaRPr lang="fi-FI" sz="2800" dirty="0"/>
          </a:p>
          <a:p>
            <a:pPr marL="0" indent="0">
              <a:buNone/>
            </a:pPr>
            <a:endParaRPr lang="fi-FI" sz="2800" dirty="0"/>
          </a:p>
        </p:txBody>
      </p:sp>
      <p:sp>
        <p:nvSpPr>
          <p:cNvPr id="6" name="Dian numeron paikkamerkki 5">
            <a:extLst>
              <a:ext uri="{FF2B5EF4-FFF2-40B4-BE49-F238E27FC236}">
                <a16:creationId xmlns:a16="http://schemas.microsoft.com/office/drawing/2014/main" id="{3A72A761-58F1-44AE-A4CC-00154801E795}"/>
              </a:ext>
            </a:extLst>
          </p:cNvPr>
          <p:cNvSpPr>
            <a:spLocks noGrp="1"/>
          </p:cNvSpPr>
          <p:nvPr>
            <p:ph type="sldNum" sz="quarter" idx="12"/>
          </p:nvPr>
        </p:nvSpPr>
        <p:spPr/>
        <p:txBody>
          <a:bodyPr/>
          <a:lstStyle/>
          <a:p>
            <a:fld id="{A6E131DE-DA31-4CDF-828A-8EB206A3CD12}" type="slidenum">
              <a:rPr lang="en-GB" smtClean="0"/>
              <a:t>17</a:t>
            </a:fld>
            <a:endParaRPr lang="en-GB"/>
          </a:p>
        </p:txBody>
      </p:sp>
    </p:spTree>
    <p:extLst>
      <p:ext uri="{BB962C8B-B14F-4D97-AF65-F5344CB8AC3E}">
        <p14:creationId xmlns:p14="http://schemas.microsoft.com/office/powerpoint/2010/main" val="77784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80AC6B-235D-4B51-9D94-24E501C1A279}"/>
              </a:ext>
            </a:extLst>
          </p:cNvPr>
          <p:cNvSpPr>
            <a:spLocks noGrp="1"/>
          </p:cNvSpPr>
          <p:nvPr>
            <p:ph type="title"/>
          </p:nvPr>
        </p:nvSpPr>
        <p:spPr>
          <a:xfrm>
            <a:off x="585280" y="-91349"/>
            <a:ext cx="10515600" cy="1325563"/>
          </a:xfrm>
        </p:spPr>
        <p:txBody>
          <a:bodyPr/>
          <a:lstStyle/>
          <a:p>
            <a:pPr algn="ctr"/>
            <a:r>
              <a:rPr lang="sv-SE" b="1">
                <a:solidFill>
                  <a:srgbClr val="0033CC"/>
                </a:solidFill>
              </a:rPr>
              <a:t>Skyldighet att lämna ut uppgifter</a:t>
            </a:r>
          </a:p>
        </p:txBody>
      </p:sp>
      <p:sp>
        <p:nvSpPr>
          <p:cNvPr id="3" name="Sisällön paikkamerkki 2">
            <a:extLst>
              <a:ext uri="{FF2B5EF4-FFF2-40B4-BE49-F238E27FC236}">
                <a16:creationId xmlns:a16="http://schemas.microsoft.com/office/drawing/2014/main" id="{3F68B2D4-1157-4BB7-AF5B-7FB626172BFE}"/>
              </a:ext>
            </a:extLst>
          </p:cNvPr>
          <p:cNvSpPr>
            <a:spLocks noGrp="1"/>
          </p:cNvSpPr>
          <p:nvPr>
            <p:ph idx="1"/>
          </p:nvPr>
        </p:nvSpPr>
        <p:spPr>
          <a:xfrm>
            <a:off x="486129" y="1057159"/>
            <a:ext cx="11566324" cy="5800841"/>
          </a:xfrm>
        </p:spPr>
        <p:txBody>
          <a:bodyPr>
            <a:normAutofit fontScale="40000" lnSpcReduction="20000"/>
          </a:bodyPr>
          <a:lstStyle/>
          <a:p>
            <a:r>
              <a:rPr lang="sv-SE" sz="7800" dirty="0">
                <a:solidFill>
                  <a:srgbClr val="7030A0"/>
                </a:solidFill>
              </a:rPr>
              <a:t>Inom den grundläggande utbildningen har läraren och rektorn skyldighet att i fråga om trakasserier, mobbning eller våld som skett i skolan eller under skolvägen och som kommit till hens kännedom meddela vårdnadshavaren eller någon annan laglig företrädare för de inblandade eleverna</a:t>
            </a:r>
          </a:p>
          <a:p>
            <a:r>
              <a:rPr lang="sv-SE" sz="7800" dirty="0">
                <a:solidFill>
                  <a:srgbClr val="7030A0"/>
                </a:solidFill>
              </a:rPr>
              <a:t>Behov av barnskyddets tjänster</a:t>
            </a:r>
          </a:p>
          <a:p>
            <a:r>
              <a:rPr lang="sv-SE" sz="7800" dirty="0">
                <a:solidFill>
                  <a:srgbClr val="7030A0"/>
                </a:solidFill>
              </a:rPr>
              <a:t>Behov av socialvårdens tjänster</a:t>
            </a:r>
          </a:p>
          <a:p>
            <a:pPr lvl="1"/>
            <a:r>
              <a:rPr lang="sv-SE" sz="7800" dirty="0">
                <a:solidFill>
                  <a:srgbClr val="7030A0"/>
                </a:solidFill>
              </a:rPr>
              <a:t>den unga hänvisas till socialvårdens tjänster eller</a:t>
            </a:r>
          </a:p>
          <a:p>
            <a:pPr lvl="1"/>
            <a:r>
              <a:rPr lang="sv-SE" sz="7800" dirty="0">
                <a:solidFill>
                  <a:srgbClr val="7030A0"/>
                </a:solidFill>
              </a:rPr>
              <a:t>en anmälan görs (med samtycke) till socialvårdsmyndigheterna </a:t>
            </a:r>
          </a:p>
          <a:p>
            <a:r>
              <a:rPr lang="sv-SE" sz="7800" dirty="0">
                <a:solidFill>
                  <a:srgbClr val="7030A0"/>
                </a:solidFill>
              </a:rPr>
              <a:t>Vid misstanke om sexualbrott kontaktas polisen (+ barnskyddet)</a:t>
            </a:r>
          </a:p>
          <a:p>
            <a:r>
              <a:rPr lang="sv-SE" sz="7800" dirty="0">
                <a:solidFill>
                  <a:srgbClr val="7030A0"/>
                </a:solidFill>
              </a:rPr>
              <a:t>Brott mot liv och hälsa, vars föreskrivna maximistraff är fängelse i minst två år, anmäls till polisen (+ barnskyddet)</a:t>
            </a:r>
          </a:p>
          <a:p>
            <a:pPr marL="0" indent="0">
              <a:buNone/>
            </a:pPr>
            <a:endParaRPr lang="fi-FI" sz="3100" dirty="0">
              <a:latin typeface="+mj-lt"/>
            </a:endParaRPr>
          </a:p>
          <a:p>
            <a:pPr marL="0" indent="0" algn="ctr">
              <a:buNone/>
            </a:pPr>
            <a:endParaRPr lang="fi-FI" sz="3900" dirty="0">
              <a:solidFill>
                <a:srgbClr val="FF66FF"/>
              </a:solidFill>
              <a:latin typeface="+mj-lt"/>
            </a:endParaRPr>
          </a:p>
          <a:p>
            <a:pPr marL="0" indent="0">
              <a:buNone/>
            </a:pPr>
            <a:endParaRPr lang="fi-FI" sz="3200" dirty="0"/>
          </a:p>
        </p:txBody>
      </p:sp>
      <p:sp>
        <p:nvSpPr>
          <p:cNvPr id="6" name="Dian numeron paikkamerkki 5">
            <a:extLst>
              <a:ext uri="{FF2B5EF4-FFF2-40B4-BE49-F238E27FC236}">
                <a16:creationId xmlns:a16="http://schemas.microsoft.com/office/drawing/2014/main" id="{989EA1DB-76FD-46D4-9CC2-5E896E562E7A}"/>
              </a:ext>
            </a:extLst>
          </p:cNvPr>
          <p:cNvSpPr>
            <a:spLocks noGrp="1"/>
          </p:cNvSpPr>
          <p:nvPr>
            <p:ph type="sldNum" sz="quarter" idx="12"/>
          </p:nvPr>
        </p:nvSpPr>
        <p:spPr/>
        <p:txBody>
          <a:bodyPr/>
          <a:lstStyle/>
          <a:p>
            <a:fld id="{A6E131DE-DA31-4CDF-828A-8EB206A3CD12}" type="slidenum">
              <a:rPr lang="en-GB" smtClean="0"/>
              <a:t>18</a:t>
            </a:fld>
            <a:endParaRPr lang="en-GB"/>
          </a:p>
        </p:txBody>
      </p:sp>
      <p:sp>
        <p:nvSpPr>
          <p:cNvPr id="9" name="Tekstiruutu 8">
            <a:extLst>
              <a:ext uri="{FF2B5EF4-FFF2-40B4-BE49-F238E27FC236}">
                <a16:creationId xmlns:a16="http://schemas.microsoft.com/office/drawing/2014/main" id="{8FCE3173-C468-4401-9830-613544E47620}"/>
              </a:ext>
            </a:extLst>
          </p:cNvPr>
          <p:cNvSpPr txBox="1"/>
          <p:nvPr/>
        </p:nvSpPr>
        <p:spPr>
          <a:xfrm flipH="1">
            <a:off x="1123950" y="5948630"/>
            <a:ext cx="9719072" cy="584775"/>
          </a:xfrm>
          <a:prstGeom prst="rect">
            <a:avLst/>
          </a:prstGeom>
          <a:solidFill>
            <a:srgbClr val="7030A0"/>
          </a:solidFill>
        </p:spPr>
        <p:txBody>
          <a:bodyPr wrap="square" rtlCol="0">
            <a:spAutoFit/>
          </a:bodyPr>
          <a:lstStyle/>
          <a:p>
            <a:pPr algn="ctr"/>
            <a:r>
              <a:rPr lang="sv-SE" sz="3200" b="1" dirty="0">
                <a:solidFill>
                  <a:srgbClr val="00FFFF"/>
                </a:solidFill>
              </a:rPr>
              <a:t>I oklara situationer – konsultera myndigheten anonymt!</a:t>
            </a:r>
          </a:p>
        </p:txBody>
      </p:sp>
    </p:spTree>
    <p:extLst>
      <p:ext uri="{BB962C8B-B14F-4D97-AF65-F5344CB8AC3E}">
        <p14:creationId xmlns:p14="http://schemas.microsoft.com/office/powerpoint/2010/main" val="372700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6A2E23-580F-4894-8412-55F982049B40}"/>
              </a:ext>
            </a:extLst>
          </p:cNvPr>
          <p:cNvSpPr>
            <a:spLocks noGrp="1"/>
          </p:cNvSpPr>
          <p:nvPr>
            <p:ph type="title"/>
          </p:nvPr>
        </p:nvSpPr>
        <p:spPr>
          <a:xfrm>
            <a:off x="527999" y="259536"/>
            <a:ext cx="10623360" cy="802533"/>
          </a:xfrm>
        </p:spPr>
        <p:txBody>
          <a:bodyPr>
            <a:noAutofit/>
          </a:bodyPr>
          <a:lstStyle/>
          <a:p>
            <a:pPr algn="ctr"/>
            <a:r>
              <a:rPr lang="sv-SE" b="1" dirty="0">
                <a:solidFill>
                  <a:srgbClr val="0033CC"/>
                </a:solidFill>
              </a:rPr>
              <a:t>Anonym anmälan?</a:t>
            </a:r>
          </a:p>
        </p:txBody>
      </p:sp>
      <p:sp>
        <p:nvSpPr>
          <p:cNvPr id="3" name="Sisällön paikkamerkki 2">
            <a:extLst>
              <a:ext uri="{FF2B5EF4-FFF2-40B4-BE49-F238E27FC236}">
                <a16:creationId xmlns:a16="http://schemas.microsoft.com/office/drawing/2014/main" id="{F55C1B35-0980-435A-BC2F-EC10052838AE}"/>
              </a:ext>
            </a:extLst>
          </p:cNvPr>
          <p:cNvSpPr>
            <a:spLocks noGrp="1"/>
          </p:cNvSpPr>
          <p:nvPr>
            <p:ph idx="1"/>
          </p:nvPr>
        </p:nvSpPr>
        <p:spPr>
          <a:xfrm>
            <a:off x="405458" y="1409420"/>
            <a:ext cx="11582985" cy="4964704"/>
          </a:xfrm>
        </p:spPr>
        <p:txBody>
          <a:bodyPr>
            <a:normAutofit fontScale="92500"/>
          </a:bodyPr>
          <a:lstStyle/>
          <a:p>
            <a:r>
              <a:rPr lang="sv-SE" sz="3600" dirty="0">
                <a:solidFill>
                  <a:srgbClr val="7030A0"/>
                </a:solidFill>
              </a:rPr>
              <a:t>Anonyma anmälningar är ingen bra utgångspunkt när man ska reda ut sexuella trakasserier. För att kunna ingripa i situationen på ett effektivt sätt förutsätts det att ärendet utreds med de inblandade, vilket inte alltid är möjligt om anmälan görs anonymt. </a:t>
            </a:r>
          </a:p>
          <a:p>
            <a:r>
              <a:rPr lang="sv-SE" sz="3500" dirty="0">
                <a:solidFill>
                  <a:srgbClr val="7030A0"/>
                </a:solidFill>
              </a:rPr>
              <a:t>Om sexuella trakasserier anmäls anonymt i läroanstaltens enkäter eller i samband med kursrespons ska läroanstalten ändå utreda situationen med de medel som står till buds.</a:t>
            </a:r>
          </a:p>
          <a:p>
            <a:r>
              <a:rPr lang="sv-SE" sz="3500" dirty="0">
                <a:solidFill>
                  <a:srgbClr val="7030A0"/>
                </a:solidFill>
              </a:rPr>
              <a:t>Det är viktigt att klargöra för de studerande att möjligheterna att vidta åtgärder till följd av en anonym anmälan är begränsade.</a:t>
            </a:r>
          </a:p>
          <a:p>
            <a:pPr marL="0" indent="0">
              <a:buNone/>
            </a:pPr>
            <a:endParaRPr lang="fi-FI" sz="2800" dirty="0"/>
          </a:p>
        </p:txBody>
      </p:sp>
      <p:sp>
        <p:nvSpPr>
          <p:cNvPr id="6" name="Dian numeron paikkamerkki 5">
            <a:extLst>
              <a:ext uri="{FF2B5EF4-FFF2-40B4-BE49-F238E27FC236}">
                <a16:creationId xmlns:a16="http://schemas.microsoft.com/office/drawing/2014/main" id="{3244A5E9-5913-48A7-A591-1B0B77E9A03E}"/>
              </a:ext>
            </a:extLst>
          </p:cNvPr>
          <p:cNvSpPr>
            <a:spLocks noGrp="1"/>
          </p:cNvSpPr>
          <p:nvPr>
            <p:ph type="sldNum" sz="quarter" idx="12"/>
          </p:nvPr>
        </p:nvSpPr>
        <p:spPr/>
        <p:txBody>
          <a:bodyPr/>
          <a:lstStyle/>
          <a:p>
            <a:fld id="{A6E131DE-DA31-4CDF-828A-8EB206A3CD12}" type="slidenum">
              <a:rPr lang="en-GB" smtClean="0"/>
              <a:t>19</a:t>
            </a:fld>
            <a:endParaRPr lang="en-GB"/>
          </a:p>
        </p:txBody>
      </p:sp>
    </p:spTree>
    <p:extLst>
      <p:ext uri="{BB962C8B-B14F-4D97-AF65-F5344CB8AC3E}">
        <p14:creationId xmlns:p14="http://schemas.microsoft.com/office/powerpoint/2010/main" val="3177956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BF19E7-85B1-43D6-9581-B0A659C5A0A6}"/>
              </a:ext>
            </a:extLst>
          </p:cNvPr>
          <p:cNvSpPr>
            <a:spLocks noGrp="1"/>
          </p:cNvSpPr>
          <p:nvPr>
            <p:ph type="title"/>
          </p:nvPr>
        </p:nvSpPr>
        <p:spPr>
          <a:xfrm>
            <a:off x="309245" y="136526"/>
            <a:ext cx="10515600" cy="933992"/>
          </a:xfrm>
        </p:spPr>
        <p:txBody>
          <a:bodyPr/>
          <a:lstStyle/>
          <a:p>
            <a:pPr algn="ctr"/>
            <a:r>
              <a:rPr lang="sv-SE" b="1" dirty="0">
                <a:solidFill>
                  <a:srgbClr val="0033CC"/>
                </a:solidFill>
              </a:rPr>
              <a:t>Utbildningsanordnare</a:t>
            </a:r>
          </a:p>
        </p:txBody>
      </p:sp>
      <p:sp>
        <p:nvSpPr>
          <p:cNvPr id="3" name="Sisällön paikkamerkki 2">
            <a:extLst>
              <a:ext uri="{FF2B5EF4-FFF2-40B4-BE49-F238E27FC236}">
                <a16:creationId xmlns:a16="http://schemas.microsoft.com/office/drawing/2014/main" id="{C7D5889A-CA3A-499F-A17E-75A84B83977F}"/>
              </a:ext>
            </a:extLst>
          </p:cNvPr>
          <p:cNvSpPr>
            <a:spLocks noGrp="1"/>
          </p:cNvSpPr>
          <p:nvPr>
            <p:ph idx="1"/>
          </p:nvPr>
        </p:nvSpPr>
        <p:spPr>
          <a:xfrm>
            <a:off x="309245" y="1218905"/>
            <a:ext cx="11573509" cy="5502570"/>
          </a:xfrm>
        </p:spPr>
        <p:txBody>
          <a:bodyPr>
            <a:normAutofit fontScale="92500" lnSpcReduction="20000"/>
          </a:bodyPr>
          <a:lstStyle/>
          <a:p>
            <a:pPr marL="0" indent="0">
              <a:buNone/>
            </a:pPr>
            <a:r>
              <a:rPr lang="sv-SE" sz="3500" b="1" dirty="0">
                <a:solidFill>
                  <a:srgbClr val="0033CC"/>
                </a:solidFill>
              </a:rPr>
              <a:t>Utbildningsanordnaren ansvarar generellt för att verksamheten vid läroanstalten är lagenlig, för att resurserna är tillräckliga och för att utveckla de gemensamma verksamhetsmodellerna. </a:t>
            </a:r>
          </a:p>
          <a:p>
            <a:r>
              <a:rPr lang="sv-SE" sz="3000" dirty="0">
                <a:solidFill>
                  <a:srgbClr val="7030A0"/>
                </a:solidFill>
              </a:rPr>
              <a:t>Lagstadgade planer och bestämmelser (inkl. de som gäller sexuella trakasserier) ska motsvara bestämmelserna och vara uppdaterade </a:t>
            </a:r>
          </a:p>
          <a:p>
            <a:r>
              <a:rPr lang="sv-SE" sz="3000" dirty="0">
                <a:solidFill>
                  <a:srgbClr val="7030A0"/>
                </a:solidFill>
              </a:rPr>
              <a:t>Genomförandet och effekterna av studerandevården ska bedömas, en extern utvärdering och en övergripande egenkontroll av studerandevården ska genomföras (i samarbete med social- och hälsovårdsväsendet)</a:t>
            </a:r>
          </a:p>
          <a:p>
            <a:pPr lvl="0"/>
            <a:r>
              <a:rPr lang="sv-SE" sz="3000" dirty="0">
                <a:solidFill>
                  <a:srgbClr val="7030A0"/>
                </a:solidFill>
              </a:rPr>
              <a:t>Undersökningar av om skolan och studiemiljön är sund och trygg ska göras i yrkesövergripande samarbete och undersökningarna ska följas upp och rapporteras</a:t>
            </a:r>
          </a:p>
          <a:p>
            <a:pPr lvl="0"/>
            <a:r>
              <a:rPr lang="sv-SE" sz="3000" dirty="0">
                <a:solidFill>
                  <a:srgbClr val="7030A0"/>
                </a:solidFill>
              </a:rPr>
              <a:t>Personalen ska erbjudas tillräcklig utbildning och handledning </a:t>
            </a:r>
          </a:p>
          <a:p>
            <a:r>
              <a:rPr lang="sv-SE" dirty="0">
                <a:solidFill>
                  <a:srgbClr val="7030A0"/>
                </a:solidFill>
              </a:rPr>
              <a:t>Läroanstalterna ska vid behov erbjudas stöd för att utreda enskilda fall av trakasserier och den aktör som kan erbjuda stödet ska ha utsetts och meddelats till läroanstalterna</a:t>
            </a:r>
          </a:p>
          <a:p>
            <a:endParaRPr lang="fi-FI" sz="2000" dirty="0"/>
          </a:p>
          <a:p>
            <a:endParaRPr lang="fi-FI" sz="2000" dirty="0"/>
          </a:p>
          <a:p>
            <a:pPr marL="0" indent="0">
              <a:buNone/>
            </a:pPr>
            <a:endParaRPr lang="fi-FI" sz="2000" dirty="0"/>
          </a:p>
        </p:txBody>
      </p:sp>
      <p:sp>
        <p:nvSpPr>
          <p:cNvPr id="6" name="Dian numeron paikkamerkki 5">
            <a:extLst>
              <a:ext uri="{FF2B5EF4-FFF2-40B4-BE49-F238E27FC236}">
                <a16:creationId xmlns:a16="http://schemas.microsoft.com/office/drawing/2014/main" id="{91CAEC16-8341-4728-910B-0687A5AFED34}"/>
              </a:ext>
            </a:extLst>
          </p:cNvPr>
          <p:cNvSpPr>
            <a:spLocks noGrp="1"/>
          </p:cNvSpPr>
          <p:nvPr>
            <p:ph type="sldNum" sz="quarter" idx="12"/>
          </p:nvPr>
        </p:nvSpPr>
        <p:spPr/>
        <p:txBody>
          <a:bodyPr/>
          <a:lstStyle/>
          <a:p>
            <a:fld id="{A6E131DE-DA31-4CDF-828A-8EB206A3CD12}" type="slidenum">
              <a:rPr lang="en-GB" smtClean="0"/>
              <a:t>20</a:t>
            </a:fld>
            <a:endParaRPr lang="en-GB"/>
          </a:p>
        </p:txBody>
      </p:sp>
    </p:spTree>
    <p:extLst>
      <p:ext uri="{BB962C8B-B14F-4D97-AF65-F5344CB8AC3E}">
        <p14:creationId xmlns:p14="http://schemas.microsoft.com/office/powerpoint/2010/main" val="3577790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A838FA-9BCE-4173-A0D9-F5953F24C412}"/>
              </a:ext>
            </a:extLst>
          </p:cNvPr>
          <p:cNvSpPr>
            <a:spLocks noGrp="1"/>
          </p:cNvSpPr>
          <p:nvPr>
            <p:ph type="title"/>
          </p:nvPr>
        </p:nvSpPr>
        <p:spPr>
          <a:xfrm>
            <a:off x="512158" y="77841"/>
            <a:ext cx="10515600" cy="1035500"/>
          </a:xfrm>
        </p:spPr>
        <p:txBody>
          <a:bodyPr/>
          <a:lstStyle/>
          <a:p>
            <a:pPr algn="ctr"/>
            <a:r>
              <a:rPr lang="sv-SE" b="1" dirty="0">
                <a:solidFill>
                  <a:srgbClr val="0033CC"/>
                </a:solidFill>
              </a:rPr>
              <a:t>Rektorn 1/3</a:t>
            </a:r>
          </a:p>
        </p:txBody>
      </p:sp>
      <p:sp>
        <p:nvSpPr>
          <p:cNvPr id="3" name="Sisällön paikkamerkki 2">
            <a:extLst>
              <a:ext uri="{FF2B5EF4-FFF2-40B4-BE49-F238E27FC236}">
                <a16:creationId xmlns:a16="http://schemas.microsoft.com/office/drawing/2014/main" id="{C62ABD90-ED8F-413F-8D0D-22CC0A74B903}"/>
              </a:ext>
            </a:extLst>
          </p:cNvPr>
          <p:cNvSpPr>
            <a:spLocks noGrp="1"/>
          </p:cNvSpPr>
          <p:nvPr>
            <p:ph idx="1"/>
          </p:nvPr>
        </p:nvSpPr>
        <p:spPr>
          <a:xfrm>
            <a:off x="512158" y="1082048"/>
            <a:ext cx="11251752" cy="5555057"/>
          </a:xfrm>
        </p:spPr>
        <p:txBody>
          <a:bodyPr>
            <a:normAutofit fontScale="70000" lnSpcReduction="20000"/>
          </a:bodyPr>
          <a:lstStyle/>
          <a:p>
            <a:pPr marL="0" indent="0">
              <a:buNone/>
            </a:pPr>
            <a:r>
              <a:rPr lang="sv-SE" sz="4600" b="1" dirty="0">
                <a:solidFill>
                  <a:srgbClr val="0033CC"/>
                </a:solidFill>
              </a:rPr>
              <a:t>Rektorn har ansvar för studiemiljöns säkerhet vid läroanstalten. Det här innebär att rektorn ska leda och ha tillsyn över personalen samt ingripa i missförhållanden eller problem som upptäcks.</a:t>
            </a:r>
          </a:p>
          <a:p>
            <a:pPr marL="0" indent="0">
              <a:buNone/>
            </a:pPr>
            <a:r>
              <a:rPr lang="sv-SE" sz="4600" b="1" dirty="0">
                <a:solidFill>
                  <a:srgbClr val="7030A0"/>
                </a:solidFill>
              </a:rPr>
              <a:t>Förebyggande</a:t>
            </a:r>
          </a:p>
          <a:p>
            <a:r>
              <a:rPr lang="sv-SE" sz="4000" dirty="0">
                <a:solidFill>
                  <a:srgbClr val="7030A0"/>
                </a:solidFill>
              </a:rPr>
              <a:t>Läroanstalten ska ha de planer som krävs i bestämmelser och föreskrifter</a:t>
            </a:r>
          </a:p>
          <a:p>
            <a:r>
              <a:rPr lang="sv-SE" sz="4000" dirty="0">
                <a:solidFill>
                  <a:srgbClr val="7030A0"/>
                </a:solidFill>
              </a:rPr>
              <a:t>Läroanstalten ska ha en studerandevårdsgrupp</a:t>
            </a:r>
          </a:p>
          <a:p>
            <a:r>
              <a:rPr lang="sv-SE" sz="4000" dirty="0">
                <a:solidFill>
                  <a:srgbClr val="7030A0"/>
                </a:solidFill>
              </a:rPr>
              <a:t>Undersökningar av om skolan och studiemiljön är sund och trygg ska göras i yrkesövergripande samarbete och undersökningarna ska följas upp och rapporter om dem inlämnas</a:t>
            </a:r>
          </a:p>
          <a:p>
            <a:r>
              <a:rPr lang="sv-SE" sz="4000" dirty="0">
                <a:solidFill>
                  <a:srgbClr val="7030A0"/>
                </a:solidFill>
              </a:rPr>
              <a:t>Personalen har fått anvisningar för hur man identifierar och ingriper i sexuella trakasserier samt för hur de ska anmälas</a:t>
            </a:r>
          </a:p>
          <a:p>
            <a:r>
              <a:rPr lang="sv-SE" sz="4000" dirty="0">
                <a:solidFill>
                  <a:srgbClr val="7030A0"/>
                </a:solidFill>
              </a:rPr>
              <a:t>De studerande och vårdnadshavarna ska få information om hur man ingriper i sexuella trakasserier och vem man ska vara i kontakt med om trakasserier upptäcks (kontaktperson/kontaktpersoner)</a:t>
            </a:r>
          </a:p>
          <a:p>
            <a:pPr marL="0" indent="0">
              <a:buNone/>
            </a:pPr>
            <a:endParaRPr lang="fi-FI" sz="2000" dirty="0"/>
          </a:p>
        </p:txBody>
      </p:sp>
      <p:sp>
        <p:nvSpPr>
          <p:cNvPr id="6" name="Dian numeron paikkamerkki 5">
            <a:extLst>
              <a:ext uri="{FF2B5EF4-FFF2-40B4-BE49-F238E27FC236}">
                <a16:creationId xmlns:a16="http://schemas.microsoft.com/office/drawing/2014/main" id="{969D12BC-556A-446A-92A1-F4F363B02A5D}"/>
              </a:ext>
            </a:extLst>
          </p:cNvPr>
          <p:cNvSpPr>
            <a:spLocks noGrp="1"/>
          </p:cNvSpPr>
          <p:nvPr>
            <p:ph type="sldNum" sz="quarter" idx="12"/>
          </p:nvPr>
        </p:nvSpPr>
        <p:spPr/>
        <p:txBody>
          <a:bodyPr/>
          <a:lstStyle/>
          <a:p>
            <a:fld id="{A6E131DE-DA31-4CDF-828A-8EB206A3CD12}" type="slidenum">
              <a:rPr lang="en-GB" smtClean="0"/>
              <a:t>21</a:t>
            </a:fld>
            <a:endParaRPr lang="en-GB"/>
          </a:p>
        </p:txBody>
      </p:sp>
    </p:spTree>
    <p:extLst>
      <p:ext uri="{BB962C8B-B14F-4D97-AF65-F5344CB8AC3E}">
        <p14:creationId xmlns:p14="http://schemas.microsoft.com/office/powerpoint/2010/main" val="103642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EBCF03-149D-45AF-BE54-F45A9DE620B2}"/>
              </a:ext>
            </a:extLst>
          </p:cNvPr>
          <p:cNvSpPr>
            <a:spLocks noGrp="1"/>
          </p:cNvSpPr>
          <p:nvPr>
            <p:ph type="title"/>
          </p:nvPr>
        </p:nvSpPr>
        <p:spPr>
          <a:xfrm>
            <a:off x="256854" y="0"/>
            <a:ext cx="11517329" cy="1134902"/>
          </a:xfrm>
        </p:spPr>
        <p:txBody>
          <a:bodyPr>
            <a:normAutofit/>
          </a:bodyPr>
          <a:lstStyle/>
          <a:p>
            <a:pPr algn="ctr"/>
            <a:r>
              <a:rPr lang="sv-SE" b="1" dirty="0">
                <a:solidFill>
                  <a:srgbClr val="0033CC"/>
                </a:solidFill>
              </a:rPr>
              <a:t>Rektorn 2/3</a:t>
            </a:r>
          </a:p>
        </p:txBody>
      </p:sp>
      <p:sp>
        <p:nvSpPr>
          <p:cNvPr id="3" name="Sisällön paikkamerkki 2">
            <a:extLst>
              <a:ext uri="{FF2B5EF4-FFF2-40B4-BE49-F238E27FC236}">
                <a16:creationId xmlns:a16="http://schemas.microsoft.com/office/drawing/2014/main" id="{F66BF5A1-B0FC-4197-8287-830F1369CF65}"/>
              </a:ext>
            </a:extLst>
          </p:cNvPr>
          <p:cNvSpPr>
            <a:spLocks noGrp="1"/>
          </p:cNvSpPr>
          <p:nvPr>
            <p:ph sz="half" idx="1"/>
          </p:nvPr>
        </p:nvSpPr>
        <p:spPr>
          <a:xfrm>
            <a:off x="5558318" y="1109610"/>
            <a:ext cx="6633682" cy="6667928"/>
          </a:xfrm>
        </p:spPr>
        <p:txBody>
          <a:bodyPr>
            <a:noAutofit/>
          </a:bodyPr>
          <a:lstStyle/>
          <a:p>
            <a:pPr marL="0" indent="0">
              <a:buNone/>
            </a:pPr>
            <a:r>
              <a:rPr lang="sv-SE" sz="2600" dirty="0">
                <a:solidFill>
                  <a:srgbClr val="0033CC"/>
                </a:solidFill>
              </a:rPr>
              <a:t>Ingripande om en anställd vid läroanstalten misstänks för trakasserier:  </a:t>
            </a:r>
          </a:p>
          <a:p>
            <a:r>
              <a:rPr lang="sv-SE" sz="2600" dirty="0">
                <a:solidFill>
                  <a:srgbClr val="7030A0"/>
                </a:solidFill>
              </a:rPr>
              <a:t>händelseförloppet utreds och parterna hörs</a:t>
            </a:r>
          </a:p>
          <a:p>
            <a:r>
              <a:rPr lang="sv-SE" sz="2600" dirty="0">
                <a:solidFill>
                  <a:srgbClr val="7030A0"/>
                </a:solidFill>
              </a:rPr>
              <a:t>en bedömning av om trakasserier har skett görs och beslut om åtgärder och uppföljning fattas</a:t>
            </a:r>
          </a:p>
          <a:p>
            <a:r>
              <a:rPr lang="sv-SE" sz="2600" dirty="0">
                <a:solidFill>
                  <a:srgbClr val="7030A0"/>
                </a:solidFill>
              </a:rPr>
              <a:t>om trakasserierna är allvarliga eller om mindre allvarliga trakasserier fortsätter efter att de utretts fattas de beslut om anställningsförhållandet som behövs (varning och i sista hand uppsägning)</a:t>
            </a:r>
          </a:p>
          <a:p>
            <a:r>
              <a:rPr lang="sv-SE" sz="2600" dirty="0">
                <a:solidFill>
                  <a:srgbClr val="7030A0"/>
                </a:solidFill>
              </a:rPr>
              <a:t>om man misstänker att ett brott har begåtts ska man lämna en begäran om utredning till polisen.</a:t>
            </a:r>
          </a:p>
          <a:p>
            <a:pPr marL="0" indent="0">
              <a:buNone/>
            </a:pPr>
            <a:endParaRPr lang="fi-FI" dirty="0">
              <a:solidFill>
                <a:srgbClr val="7030A0"/>
              </a:solidFill>
            </a:endParaRPr>
          </a:p>
        </p:txBody>
      </p:sp>
      <p:sp>
        <p:nvSpPr>
          <p:cNvPr id="4" name="Sisällön paikkamerkki 3">
            <a:extLst>
              <a:ext uri="{FF2B5EF4-FFF2-40B4-BE49-F238E27FC236}">
                <a16:creationId xmlns:a16="http://schemas.microsoft.com/office/drawing/2014/main" id="{434B6B54-4825-4854-AC3B-1CE77233344D}"/>
              </a:ext>
            </a:extLst>
          </p:cNvPr>
          <p:cNvSpPr>
            <a:spLocks noGrp="1"/>
          </p:cNvSpPr>
          <p:nvPr>
            <p:ph sz="half" idx="2"/>
          </p:nvPr>
        </p:nvSpPr>
        <p:spPr>
          <a:xfrm>
            <a:off x="256855" y="1109610"/>
            <a:ext cx="5181600" cy="5393932"/>
          </a:xfrm>
        </p:spPr>
        <p:txBody>
          <a:bodyPr>
            <a:noAutofit/>
          </a:bodyPr>
          <a:lstStyle/>
          <a:p>
            <a:pPr marL="0" indent="0">
              <a:buNone/>
            </a:pPr>
            <a:r>
              <a:rPr lang="sv-SE" sz="2600" dirty="0">
                <a:solidFill>
                  <a:srgbClr val="0033CC"/>
                </a:solidFill>
              </a:rPr>
              <a:t>Ingripande om en studerande vid läroanstalten misstänks för trakasserier:</a:t>
            </a:r>
          </a:p>
          <a:p>
            <a:r>
              <a:rPr lang="sv-SE" sz="2600" dirty="0">
                <a:solidFill>
                  <a:srgbClr val="7030A0"/>
                </a:solidFill>
              </a:rPr>
              <a:t>händelseförloppet utreds och parterna hörs </a:t>
            </a:r>
          </a:p>
          <a:p>
            <a:r>
              <a:rPr lang="sv-SE" sz="2600" dirty="0">
                <a:solidFill>
                  <a:srgbClr val="7030A0"/>
                </a:solidFill>
              </a:rPr>
              <a:t>en bedömning av om trakasserier har skett görs och beslut om åtgärder och uppföljning fattas</a:t>
            </a:r>
          </a:p>
          <a:p>
            <a:r>
              <a:rPr lang="sv-SE" sz="2600" dirty="0">
                <a:solidFill>
                  <a:srgbClr val="7030A0"/>
                </a:solidFill>
              </a:rPr>
              <a:t>den studerande som gjort sig skyldig till trakasserier tilldelas en disciplinär påföljd </a:t>
            </a:r>
          </a:p>
          <a:p>
            <a:r>
              <a:rPr lang="sv-SE" sz="2600" dirty="0">
                <a:solidFill>
                  <a:srgbClr val="7030A0"/>
                </a:solidFill>
              </a:rPr>
              <a:t>om man misstänker att ett brott har begåtts ska man lämna en begäran om utredning till polisen.</a:t>
            </a:r>
          </a:p>
          <a:p>
            <a:endParaRPr lang="fi-FI" sz="2600" dirty="0">
              <a:solidFill>
                <a:srgbClr val="7030A0"/>
              </a:solidFill>
            </a:endParaRPr>
          </a:p>
          <a:p>
            <a:endParaRPr lang="fi-FI" dirty="0"/>
          </a:p>
        </p:txBody>
      </p:sp>
    </p:spTree>
    <p:extLst>
      <p:ext uri="{BB962C8B-B14F-4D97-AF65-F5344CB8AC3E}">
        <p14:creationId xmlns:p14="http://schemas.microsoft.com/office/powerpoint/2010/main" val="626285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2DE7E9-E2F9-4E01-9C2D-1DB49B27B346}"/>
              </a:ext>
            </a:extLst>
          </p:cNvPr>
          <p:cNvSpPr>
            <a:spLocks noGrp="1"/>
          </p:cNvSpPr>
          <p:nvPr>
            <p:ph type="title"/>
          </p:nvPr>
        </p:nvSpPr>
        <p:spPr>
          <a:xfrm>
            <a:off x="484271" y="82609"/>
            <a:ext cx="10515600" cy="1231456"/>
          </a:xfrm>
        </p:spPr>
        <p:txBody>
          <a:bodyPr>
            <a:normAutofit/>
          </a:bodyPr>
          <a:lstStyle/>
          <a:p>
            <a:pPr algn="ctr"/>
            <a:r>
              <a:rPr lang="sv-SE" b="1" dirty="0">
                <a:solidFill>
                  <a:srgbClr val="0033CC"/>
                </a:solidFill>
              </a:rPr>
              <a:t>Rektorn 3/3</a:t>
            </a:r>
          </a:p>
        </p:txBody>
      </p:sp>
      <p:sp>
        <p:nvSpPr>
          <p:cNvPr id="3" name="Sisällön paikkamerkki 2">
            <a:extLst>
              <a:ext uri="{FF2B5EF4-FFF2-40B4-BE49-F238E27FC236}">
                <a16:creationId xmlns:a16="http://schemas.microsoft.com/office/drawing/2014/main" id="{97ECB131-3CEE-4AF1-A33C-FE5C712AC3F9}"/>
              </a:ext>
            </a:extLst>
          </p:cNvPr>
          <p:cNvSpPr>
            <a:spLocks noGrp="1"/>
          </p:cNvSpPr>
          <p:nvPr>
            <p:ph idx="1"/>
          </p:nvPr>
        </p:nvSpPr>
        <p:spPr>
          <a:xfrm>
            <a:off x="484270" y="1356945"/>
            <a:ext cx="11300187" cy="4999405"/>
          </a:xfrm>
        </p:spPr>
        <p:txBody>
          <a:bodyPr>
            <a:normAutofit fontScale="92500"/>
          </a:bodyPr>
          <a:lstStyle/>
          <a:p>
            <a:pPr marL="0" lvl="0" indent="0">
              <a:buNone/>
            </a:pPr>
            <a:r>
              <a:rPr lang="sv-SE" sz="3500" dirty="0">
                <a:solidFill>
                  <a:srgbClr val="7030A0"/>
                </a:solidFill>
              </a:rPr>
              <a:t>Den som blivit utsatt och den som gjort sig skyldig till trakasserierna hänvisas till  </a:t>
            </a:r>
          </a:p>
          <a:p>
            <a:r>
              <a:rPr lang="sv-SE" sz="3500" dirty="0">
                <a:solidFill>
                  <a:srgbClr val="7030A0"/>
                </a:solidFill>
              </a:rPr>
              <a:t>den individuella studerandevårdens psykolog- och kuratorstjänster eller </a:t>
            </a:r>
          </a:p>
          <a:p>
            <a:r>
              <a:rPr lang="sv-SE" sz="3500" dirty="0">
                <a:solidFill>
                  <a:srgbClr val="7030A0"/>
                </a:solidFill>
              </a:rPr>
              <a:t>skol- eller studerandehälsovårdens tjänster och </a:t>
            </a:r>
          </a:p>
          <a:p>
            <a:r>
              <a:rPr lang="sv-SE" sz="3500" dirty="0">
                <a:solidFill>
                  <a:srgbClr val="7030A0"/>
                </a:solidFill>
              </a:rPr>
              <a:t>tjänsternas effekter uppföljs.</a:t>
            </a:r>
          </a:p>
          <a:p>
            <a:r>
              <a:rPr lang="sv-SE" sz="3500" dirty="0">
                <a:solidFill>
                  <a:srgbClr val="7030A0"/>
                </a:solidFill>
              </a:rPr>
              <a:t>Läroanstalten ska göra upp en minneslista för de studerande, där läroanstaltens åtgärder för att ingripa i sexuella trakasserier anges (inkl. kontaktuppgifter); listan kan placeras till exempel på anslagstavlan eller införas i ett elektroniskt system. </a:t>
            </a:r>
            <a:endParaRPr lang="sv-SE" sz="3500" dirty="0">
              <a:solidFill>
                <a:srgbClr val="7030A0"/>
              </a:solidFill>
              <a:highlight>
                <a:srgbClr val="FFFF00"/>
              </a:highlight>
            </a:endParaRPr>
          </a:p>
          <a:p>
            <a:pPr marL="0" indent="0">
              <a:buNone/>
            </a:pPr>
            <a:endParaRPr lang="fi-FI" sz="2800" dirty="0"/>
          </a:p>
        </p:txBody>
      </p:sp>
      <p:sp>
        <p:nvSpPr>
          <p:cNvPr id="6" name="Dian numeron paikkamerkki 5">
            <a:extLst>
              <a:ext uri="{FF2B5EF4-FFF2-40B4-BE49-F238E27FC236}">
                <a16:creationId xmlns:a16="http://schemas.microsoft.com/office/drawing/2014/main" id="{D3DA5F6B-23C9-4747-B830-C86060B2AC0C}"/>
              </a:ext>
            </a:extLst>
          </p:cNvPr>
          <p:cNvSpPr>
            <a:spLocks noGrp="1"/>
          </p:cNvSpPr>
          <p:nvPr>
            <p:ph type="sldNum" sz="quarter" idx="12"/>
          </p:nvPr>
        </p:nvSpPr>
        <p:spPr/>
        <p:txBody>
          <a:bodyPr/>
          <a:lstStyle/>
          <a:p>
            <a:fld id="{A6E131DE-DA31-4CDF-828A-8EB206A3CD12}" type="slidenum">
              <a:rPr lang="en-GB" smtClean="0"/>
              <a:t>23</a:t>
            </a:fld>
            <a:endParaRPr lang="en-GB"/>
          </a:p>
        </p:txBody>
      </p:sp>
    </p:spTree>
    <p:extLst>
      <p:ext uri="{BB962C8B-B14F-4D97-AF65-F5344CB8AC3E}">
        <p14:creationId xmlns:p14="http://schemas.microsoft.com/office/powerpoint/2010/main" val="1605608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61D24A-0107-4D69-9831-DBA03825450C}"/>
              </a:ext>
            </a:extLst>
          </p:cNvPr>
          <p:cNvSpPr>
            <a:spLocks noGrp="1"/>
          </p:cNvSpPr>
          <p:nvPr>
            <p:ph type="title"/>
          </p:nvPr>
        </p:nvSpPr>
        <p:spPr>
          <a:xfrm>
            <a:off x="452807" y="256478"/>
            <a:ext cx="10515600" cy="1164997"/>
          </a:xfrm>
        </p:spPr>
        <p:txBody>
          <a:bodyPr/>
          <a:lstStyle/>
          <a:p>
            <a:pPr algn="ctr"/>
            <a:r>
              <a:rPr lang="sv-SE" b="1" dirty="0">
                <a:solidFill>
                  <a:srgbClr val="0033CC"/>
                </a:solidFill>
              </a:rPr>
              <a:t>Läraren 1/3</a:t>
            </a:r>
          </a:p>
        </p:txBody>
      </p:sp>
      <p:sp>
        <p:nvSpPr>
          <p:cNvPr id="3" name="Sisällön paikkamerkki 2">
            <a:extLst>
              <a:ext uri="{FF2B5EF4-FFF2-40B4-BE49-F238E27FC236}">
                <a16:creationId xmlns:a16="http://schemas.microsoft.com/office/drawing/2014/main" id="{CEABF930-A1AE-4764-A74B-7FE270193484}"/>
              </a:ext>
            </a:extLst>
          </p:cNvPr>
          <p:cNvSpPr>
            <a:spLocks noGrp="1"/>
          </p:cNvSpPr>
          <p:nvPr>
            <p:ph idx="1"/>
          </p:nvPr>
        </p:nvSpPr>
        <p:spPr>
          <a:xfrm>
            <a:off x="452807" y="1164997"/>
            <a:ext cx="11002877" cy="4996144"/>
          </a:xfrm>
        </p:spPr>
        <p:txBody>
          <a:bodyPr>
            <a:normAutofit fontScale="70000" lnSpcReduction="20000"/>
          </a:bodyPr>
          <a:lstStyle/>
          <a:p>
            <a:pPr marL="0" indent="0">
              <a:buNone/>
            </a:pPr>
            <a:endParaRPr lang="sv-SE" sz="4100" b="1" dirty="0">
              <a:solidFill>
                <a:srgbClr val="0033CC"/>
              </a:solidFill>
            </a:endParaRPr>
          </a:p>
          <a:p>
            <a:pPr marL="0" indent="0">
              <a:buNone/>
            </a:pPr>
            <a:r>
              <a:rPr lang="sv-SE" sz="4100" b="1" dirty="0">
                <a:solidFill>
                  <a:srgbClr val="0033CC"/>
                </a:solidFill>
              </a:rPr>
              <a:t>Lärarens uppgift är att undervisa, fostra och handleda i enlighet med läroplanen och hen ansvarar för sin del för skolgemenskapens och den egna gruppens trygghet och välbefinnande.
</a:t>
            </a:r>
          </a:p>
          <a:p>
            <a:pPr marL="0" indent="0">
              <a:buNone/>
            </a:pPr>
            <a:r>
              <a:rPr lang="sv-SE" sz="4100" b="1" dirty="0">
                <a:solidFill>
                  <a:srgbClr val="7030A0"/>
                </a:solidFill>
              </a:rPr>
              <a:t>Förebyggande</a:t>
            </a:r>
          </a:p>
          <a:p>
            <a:pPr lvl="0"/>
            <a:r>
              <a:rPr lang="sv-SE" sz="4000" dirty="0">
                <a:solidFill>
                  <a:srgbClr val="7030A0"/>
                </a:solidFill>
              </a:rPr>
              <a:t>Deltar i utarbetandet av läroanstaltens läro- och studerandevårdsplan (inkl. planen mot  trakasserier) och i studerandevårdsgruppens arbete</a:t>
            </a:r>
          </a:p>
          <a:p>
            <a:pPr lvl="0"/>
            <a:r>
              <a:rPr lang="sv-SE" sz="4000" dirty="0">
                <a:solidFill>
                  <a:srgbClr val="7030A0"/>
                </a:solidFill>
              </a:rPr>
              <a:t>Följer upp den studerandes välbefinnande och lärande samt identifierar förändringar</a:t>
            </a:r>
          </a:p>
          <a:p>
            <a:pPr lvl="0"/>
            <a:r>
              <a:rPr lang="sv-SE" sz="4000" dirty="0">
                <a:solidFill>
                  <a:srgbClr val="7030A0"/>
                </a:solidFill>
              </a:rPr>
              <a:t>Är intresserad av hur den studerande mår och har det</a:t>
            </a:r>
          </a:p>
          <a:p>
            <a:pPr lvl="0"/>
            <a:r>
              <a:rPr lang="sv-SE" sz="4000" dirty="0">
                <a:solidFill>
                  <a:srgbClr val="7030A0"/>
                </a:solidFill>
              </a:rPr>
              <a:t>Kontaktar vid behov en minderårig studerandes hem</a:t>
            </a:r>
          </a:p>
          <a:p>
            <a:pPr marL="0" lvl="0" indent="0">
              <a:buNone/>
            </a:pPr>
            <a:endParaRPr lang="fi-FI" sz="2000" dirty="0"/>
          </a:p>
          <a:p>
            <a:pPr lvl="0"/>
            <a:endParaRPr lang="fi-FI" sz="2000" dirty="0"/>
          </a:p>
        </p:txBody>
      </p:sp>
      <p:sp>
        <p:nvSpPr>
          <p:cNvPr id="6" name="Dian numeron paikkamerkki 5">
            <a:extLst>
              <a:ext uri="{FF2B5EF4-FFF2-40B4-BE49-F238E27FC236}">
                <a16:creationId xmlns:a16="http://schemas.microsoft.com/office/drawing/2014/main" id="{0F76C160-2B36-4EEC-B493-D596A980E714}"/>
              </a:ext>
            </a:extLst>
          </p:cNvPr>
          <p:cNvSpPr>
            <a:spLocks noGrp="1"/>
          </p:cNvSpPr>
          <p:nvPr>
            <p:ph type="sldNum" sz="quarter" idx="12"/>
          </p:nvPr>
        </p:nvSpPr>
        <p:spPr/>
        <p:txBody>
          <a:bodyPr/>
          <a:lstStyle/>
          <a:p>
            <a:fld id="{A6E131DE-DA31-4CDF-828A-8EB206A3CD12}" type="slidenum">
              <a:rPr lang="en-GB" smtClean="0"/>
              <a:t>24</a:t>
            </a:fld>
            <a:endParaRPr lang="en-GB"/>
          </a:p>
        </p:txBody>
      </p:sp>
    </p:spTree>
    <p:extLst>
      <p:ext uri="{BB962C8B-B14F-4D97-AF65-F5344CB8AC3E}">
        <p14:creationId xmlns:p14="http://schemas.microsoft.com/office/powerpoint/2010/main" val="639377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6D51EB-8612-4352-8B13-1B4E4131F8C8}"/>
              </a:ext>
            </a:extLst>
          </p:cNvPr>
          <p:cNvSpPr>
            <a:spLocks noGrp="1"/>
          </p:cNvSpPr>
          <p:nvPr>
            <p:ph type="title"/>
          </p:nvPr>
        </p:nvSpPr>
        <p:spPr>
          <a:xfrm>
            <a:off x="513708" y="136525"/>
            <a:ext cx="10683411" cy="1325563"/>
          </a:xfrm>
        </p:spPr>
        <p:txBody>
          <a:bodyPr/>
          <a:lstStyle/>
          <a:p>
            <a:pPr algn="ctr"/>
            <a:r>
              <a:rPr lang="sv-SE" b="1">
                <a:solidFill>
                  <a:srgbClr val="0033CC"/>
                </a:solidFill>
              </a:rPr>
              <a:t>Läraren 2/3</a:t>
            </a:r>
          </a:p>
        </p:txBody>
      </p:sp>
      <p:sp>
        <p:nvSpPr>
          <p:cNvPr id="3" name="Sisällön paikkamerkki 2">
            <a:extLst>
              <a:ext uri="{FF2B5EF4-FFF2-40B4-BE49-F238E27FC236}">
                <a16:creationId xmlns:a16="http://schemas.microsoft.com/office/drawing/2014/main" id="{5BE0B4D3-DF8D-4442-B3D7-DE3D9E094CF8}"/>
              </a:ext>
            </a:extLst>
          </p:cNvPr>
          <p:cNvSpPr>
            <a:spLocks noGrp="1"/>
          </p:cNvSpPr>
          <p:nvPr>
            <p:ph idx="1"/>
          </p:nvPr>
        </p:nvSpPr>
        <p:spPr>
          <a:xfrm>
            <a:off x="513708" y="1462088"/>
            <a:ext cx="11308422" cy="5499207"/>
          </a:xfrm>
        </p:spPr>
        <p:txBody>
          <a:bodyPr>
            <a:normAutofit/>
          </a:bodyPr>
          <a:lstStyle/>
          <a:p>
            <a:pPr marL="0" lvl="0" indent="0">
              <a:buNone/>
            </a:pPr>
            <a:r>
              <a:rPr lang="sv-SE" sz="3600" b="1" dirty="0">
                <a:solidFill>
                  <a:srgbClr val="800080"/>
                </a:solidFill>
              </a:rPr>
              <a:t>I undervisningen</a:t>
            </a:r>
          </a:p>
          <a:p>
            <a:r>
              <a:rPr lang="sv-SE" sz="3200" dirty="0">
                <a:solidFill>
                  <a:srgbClr val="800080"/>
                </a:solidFill>
              </a:rPr>
              <a:t>Skapar en trygg och lugn atmosfär och ser till att de studerande får öva sin förmåga att hantera känslor och att kommunicera</a:t>
            </a:r>
          </a:p>
          <a:p>
            <a:pPr lvl="0"/>
            <a:r>
              <a:rPr lang="sv-SE" sz="3200" dirty="0">
                <a:solidFill>
                  <a:srgbClr val="800080"/>
                </a:solidFill>
              </a:rPr>
              <a:t>Bedriver en genusmedveten undervisning </a:t>
            </a:r>
          </a:p>
          <a:p>
            <a:r>
              <a:rPr lang="sv-SE" sz="3200" dirty="0">
                <a:solidFill>
                  <a:srgbClr val="800080"/>
                </a:solidFill>
              </a:rPr>
              <a:t>Förebyggandet av sexuella trakasserier är ett ämnesområde som ingår i</a:t>
            </a:r>
          </a:p>
          <a:p>
            <a:pPr lvl="1"/>
            <a:r>
              <a:rPr lang="sv-SE" sz="3200" dirty="0">
                <a:solidFill>
                  <a:srgbClr val="800080"/>
                </a:solidFill>
              </a:rPr>
              <a:t>mångsidig kompetens </a:t>
            </a:r>
          </a:p>
          <a:p>
            <a:pPr lvl="1"/>
            <a:r>
              <a:rPr lang="sv-SE" sz="3200" dirty="0">
                <a:solidFill>
                  <a:srgbClr val="800080"/>
                </a:solidFill>
              </a:rPr>
              <a:t>målen och innehållen i flera läroämnen</a:t>
            </a:r>
          </a:p>
        </p:txBody>
      </p:sp>
      <p:sp>
        <p:nvSpPr>
          <p:cNvPr id="6" name="Dian numeron paikkamerkki 5">
            <a:extLst>
              <a:ext uri="{FF2B5EF4-FFF2-40B4-BE49-F238E27FC236}">
                <a16:creationId xmlns:a16="http://schemas.microsoft.com/office/drawing/2014/main" id="{97A9BB2D-E683-4262-B9A1-C764E3ECEE82}"/>
              </a:ext>
            </a:extLst>
          </p:cNvPr>
          <p:cNvSpPr>
            <a:spLocks noGrp="1"/>
          </p:cNvSpPr>
          <p:nvPr>
            <p:ph type="sldNum" sz="quarter" idx="12"/>
          </p:nvPr>
        </p:nvSpPr>
        <p:spPr/>
        <p:txBody>
          <a:bodyPr/>
          <a:lstStyle/>
          <a:p>
            <a:fld id="{A6E131DE-DA31-4CDF-828A-8EB206A3CD12}" type="slidenum">
              <a:rPr lang="en-GB" smtClean="0"/>
              <a:t>25</a:t>
            </a:fld>
            <a:endParaRPr lang="en-GB"/>
          </a:p>
        </p:txBody>
      </p:sp>
    </p:spTree>
    <p:extLst>
      <p:ext uri="{BB962C8B-B14F-4D97-AF65-F5344CB8AC3E}">
        <p14:creationId xmlns:p14="http://schemas.microsoft.com/office/powerpoint/2010/main" val="417890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DA8DF5-EEFD-49D9-B761-F244BA7E5BBB}"/>
              </a:ext>
            </a:extLst>
          </p:cNvPr>
          <p:cNvSpPr>
            <a:spLocks noGrp="1"/>
          </p:cNvSpPr>
          <p:nvPr>
            <p:ph type="title"/>
          </p:nvPr>
        </p:nvSpPr>
        <p:spPr>
          <a:xfrm>
            <a:off x="235687" y="-184935"/>
            <a:ext cx="10515600" cy="1325563"/>
          </a:xfrm>
        </p:spPr>
        <p:txBody>
          <a:bodyPr/>
          <a:lstStyle/>
          <a:p>
            <a:pPr algn="ctr"/>
            <a:r>
              <a:rPr lang="sv-SE" b="1">
                <a:solidFill>
                  <a:srgbClr val="0033CC"/>
                </a:solidFill>
              </a:rPr>
              <a:t>Läraren 3/3</a:t>
            </a:r>
          </a:p>
        </p:txBody>
      </p:sp>
      <p:sp>
        <p:nvSpPr>
          <p:cNvPr id="3" name="Sisällön paikkamerkki 2">
            <a:extLst>
              <a:ext uri="{FF2B5EF4-FFF2-40B4-BE49-F238E27FC236}">
                <a16:creationId xmlns:a16="http://schemas.microsoft.com/office/drawing/2014/main" id="{A8EEF867-F966-4A8C-8EF9-7D7169CDBF1C}"/>
              </a:ext>
            </a:extLst>
          </p:cNvPr>
          <p:cNvSpPr>
            <a:spLocks noGrp="1"/>
          </p:cNvSpPr>
          <p:nvPr>
            <p:ph idx="1"/>
          </p:nvPr>
        </p:nvSpPr>
        <p:spPr>
          <a:xfrm>
            <a:off x="302363" y="798797"/>
            <a:ext cx="11889637" cy="5260405"/>
          </a:xfrm>
        </p:spPr>
        <p:txBody>
          <a:bodyPr>
            <a:noAutofit/>
          </a:bodyPr>
          <a:lstStyle/>
          <a:p>
            <a:pPr marL="0" lvl="0" indent="0">
              <a:buNone/>
            </a:pPr>
            <a:r>
              <a:rPr lang="sv-SE" sz="3600" b="1" dirty="0">
                <a:solidFill>
                  <a:srgbClr val="800080"/>
                </a:solidFill>
              </a:rPr>
              <a:t>Ingripande</a:t>
            </a:r>
          </a:p>
          <a:p>
            <a:pPr lvl="0"/>
            <a:r>
              <a:rPr lang="sv-SE" dirty="0">
                <a:solidFill>
                  <a:srgbClr val="800080"/>
                </a:solidFill>
              </a:rPr>
              <a:t>Anmäler till rektorn om sexuella trakasserier som en studerande har blivit utsatt för vid läroanstalten</a:t>
            </a:r>
          </a:p>
          <a:p>
            <a:pPr lvl="0"/>
            <a:r>
              <a:rPr lang="sv-SE" dirty="0">
                <a:solidFill>
                  <a:srgbClr val="800080"/>
                </a:solidFill>
              </a:rPr>
              <a:t>Kan inom vissa begränsningar konsultera studerandevårdens personal om en studerandes behov av individuell studerandevård (och i samband med detta  lämna ut uppgifter som är nödvändiga för att ordna och genomföra studerandevården)</a:t>
            </a:r>
          </a:p>
          <a:p>
            <a:pPr lvl="0"/>
            <a:r>
              <a:rPr lang="sv-SE" dirty="0">
                <a:solidFill>
                  <a:srgbClr val="800080"/>
                </a:solidFill>
              </a:rPr>
              <a:t>Hänvisar vid behov den studerande (den som blivit utsatt och den som gjort sig skyldig) till skol- eller studerandehälsovården </a:t>
            </a:r>
          </a:p>
          <a:p>
            <a:pPr lvl="0"/>
            <a:r>
              <a:rPr lang="sv-SE" dirty="0">
                <a:solidFill>
                  <a:srgbClr val="800080"/>
                </a:solidFill>
              </a:rPr>
              <a:t>Kontaktar utan dröjsmål studerandevårdens psykolog eller kurator (tillsammans med den studerande) när hen har konstaterat att det finns ett behov av stöd och lämnar ut de uppgifter som behövs för att bedöma behovet av stöd </a:t>
            </a:r>
          </a:p>
          <a:p>
            <a:pPr lvl="0"/>
            <a:r>
              <a:rPr lang="sv-SE" dirty="0">
                <a:solidFill>
                  <a:srgbClr val="800080"/>
                </a:solidFill>
              </a:rPr>
              <a:t>Sammankallar vid behov en yrkesövergripande expertgrupp.</a:t>
            </a:r>
          </a:p>
        </p:txBody>
      </p:sp>
    </p:spTree>
    <p:extLst>
      <p:ext uri="{BB962C8B-B14F-4D97-AF65-F5344CB8AC3E}">
        <p14:creationId xmlns:p14="http://schemas.microsoft.com/office/powerpoint/2010/main" val="2917713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D80ED0-9A85-440F-A3F0-CA77CD853A5B}"/>
              </a:ext>
            </a:extLst>
          </p:cNvPr>
          <p:cNvSpPr>
            <a:spLocks noGrp="1"/>
          </p:cNvSpPr>
          <p:nvPr>
            <p:ph type="title"/>
          </p:nvPr>
        </p:nvSpPr>
        <p:spPr>
          <a:xfrm>
            <a:off x="466760" y="136525"/>
            <a:ext cx="10515600" cy="985207"/>
          </a:xfrm>
        </p:spPr>
        <p:txBody>
          <a:bodyPr/>
          <a:lstStyle/>
          <a:p>
            <a:pPr algn="ctr"/>
            <a:r>
              <a:rPr lang="sv-SE" b="1" dirty="0">
                <a:solidFill>
                  <a:srgbClr val="0033CC"/>
                </a:solidFill>
              </a:rPr>
              <a:t>Läroanstaltens studerandevårdsgrupp</a:t>
            </a:r>
          </a:p>
        </p:txBody>
      </p:sp>
      <p:sp>
        <p:nvSpPr>
          <p:cNvPr id="3" name="Sisällön paikkamerkki 2">
            <a:extLst>
              <a:ext uri="{FF2B5EF4-FFF2-40B4-BE49-F238E27FC236}">
                <a16:creationId xmlns:a16="http://schemas.microsoft.com/office/drawing/2014/main" id="{7BD8A23E-B903-43C7-BD07-6747F2DEF62C}"/>
              </a:ext>
            </a:extLst>
          </p:cNvPr>
          <p:cNvSpPr>
            <a:spLocks noGrp="1"/>
          </p:cNvSpPr>
          <p:nvPr>
            <p:ph idx="1"/>
          </p:nvPr>
        </p:nvSpPr>
        <p:spPr>
          <a:xfrm>
            <a:off x="466760" y="1121732"/>
            <a:ext cx="11533456" cy="5736268"/>
          </a:xfrm>
        </p:spPr>
        <p:txBody>
          <a:bodyPr>
            <a:normAutofit fontScale="85000" lnSpcReduction="20000"/>
          </a:bodyPr>
          <a:lstStyle/>
          <a:p>
            <a:pPr marL="0" indent="0">
              <a:buNone/>
            </a:pPr>
            <a:r>
              <a:rPr lang="sv-SE" sz="3800" b="1" dirty="0">
                <a:solidFill>
                  <a:srgbClr val="0033CC"/>
                </a:solidFill>
              </a:rPr>
              <a:t>Läroanstaltens studerandevårdsgrupp ansvarar för planeringen, utvecklingen, genomförandet och utvärderingen av studerandevården vid läroanstalten. I gruppen behandlas ärenden allmänt på läroanstaltsnivå. </a:t>
            </a:r>
          </a:p>
          <a:p>
            <a:pPr lvl="0"/>
            <a:r>
              <a:rPr lang="sv-SE" sz="3500" dirty="0">
                <a:solidFill>
                  <a:srgbClr val="800080"/>
                </a:solidFill>
              </a:rPr>
              <a:t>Utarbetar och uppdaterar läroanstaltens studerandevårdsplan och övriga planer för studerandevården och för att hantera problemsituationer, inkl. planen mot sexuella trakasserier, i behövligt samarbete med andra aktörer </a:t>
            </a:r>
          </a:p>
          <a:p>
            <a:pPr lvl="0"/>
            <a:r>
              <a:rPr lang="sv-SE" sz="3500" dirty="0">
                <a:solidFill>
                  <a:srgbClr val="800080"/>
                </a:solidFill>
              </a:rPr>
              <a:t>Sammanställer information från olika källor om välbefinnandet i läroanstalten, inkl. förekomsten av sexuella trakasserier </a:t>
            </a:r>
          </a:p>
          <a:p>
            <a:pPr lvl="0"/>
            <a:r>
              <a:rPr lang="sv-SE" sz="3500" dirty="0">
                <a:solidFill>
                  <a:srgbClr val="800080"/>
                </a:solidFill>
              </a:rPr>
              <a:t>Följer upp och bedömer välbefinnandet i läroanstalten och i de olika grupperna samt effekterna av det gemensamma arbetet för att främja  välbefinnandet</a:t>
            </a:r>
          </a:p>
          <a:p>
            <a:r>
              <a:rPr lang="sv-SE" sz="3500" dirty="0">
                <a:solidFill>
                  <a:srgbClr val="800080"/>
                </a:solidFill>
              </a:rPr>
              <a:t>Informerar om studerandevården för de studerande, vårdnadshavarna, personalen och samarbetsparterna</a:t>
            </a:r>
          </a:p>
          <a:p>
            <a:endParaRPr lang="fi-FI" dirty="0"/>
          </a:p>
        </p:txBody>
      </p:sp>
      <p:sp>
        <p:nvSpPr>
          <p:cNvPr id="6" name="Dian numeron paikkamerkki 5">
            <a:extLst>
              <a:ext uri="{FF2B5EF4-FFF2-40B4-BE49-F238E27FC236}">
                <a16:creationId xmlns:a16="http://schemas.microsoft.com/office/drawing/2014/main" id="{DEB1E207-1FDA-420D-B5E5-9E3AD55AABCC}"/>
              </a:ext>
            </a:extLst>
          </p:cNvPr>
          <p:cNvSpPr>
            <a:spLocks noGrp="1"/>
          </p:cNvSpPr>
          <p:nvPr>
            <p:ph type="sldNum" sz="quarter" idx="12"/>
          </p:nvPr>
        </p:nvSpPr>
        <p:spPr/>
        <p:txBody>
          <a:bodyPr/>
          <a:lstStyle/>
          <a:p>
            <a:fld id="{A6E131DE-DA31-4CDF-828A-8EB206A3CD12}" type="slidenum">
              <a:rPr lang="en-GB" smtClean="0"/>
              <a:t>27</a:t>
            </a:fld>
            <a:endParaRPr lang="en-GB"/>
          </a:p>
        </p:txBody>
      </p:sp>
    </p:spTree>
    <p:extLst>
      <p:ext uri="{BB962C8B-B14F-4D97-AF65-F5344CB8AC3E}">
        <p14:creationId xmlns:p14="http://schemas.microsoft.com/office/powerpoint/2010/main" val="1743780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1A5140-720D-4004-9BCC-D20ECE626FA9}"/>
              </a:ext>
            </a:extLst>
          </p:cNvPr>
          <p:cNvSpPr>
            <a:spLocks noGrp="1"/>
          </p:cNvSpPr>
          <p:nvPr>
            <p:ph type="title"/>
          </p:nvPr>
        </p:nvSpPr>
        <p:spPr>
          <a:xfrm>
            <a:off x="517167" y="-111512"/>
            <a:ext cx="10515600" cy="1325563"/>
          </a:xfrm>
        </p:spPr>
        <p:txBody>
          <a:bodyPr/>
          <a:lstStyle/>
          <a:p>
            <a:pPr algn="ctr"/>
            <a:r>
              <a:rPr lang="sv-SE" b="1" dirty="0">
                <a:solidFill>
                  <a:srgbClr val="0033CC"/>
                </a:solidFill>
              </a:rPr>
              <a:t>Studerandevårdens personal 1/2</a:t>
            </a:r>
          </a:p>
        </p:txBody>
      </p:sp>
      <p:sp>
        <p:nvSpPr>
          <p:cNvPr id="3" name="Sisällön paikkamerkki 2">
            <a:extLst>
              <a:ext uri="{FF2B5EF4-FFF2-40B4-BE49-F238E27FC236}">
                <a16:creationId xmlns:a16="http://schemas.microsoft.com/office/drawing/2014/main" id="{D48CD871-2B93-4219-9B93-F6CF6A77BC06}"/>
              </a:ext>
            </a:extLst>
          </p:cNvPr>
          <p:cNvSpPr>
            <a:spLocks noGrp="1"/>
          </p:cNvSpPr>
          <p:nvPr>
            <p:ph idx="1"/>
          </p:nvPr>
        </p:nvSpPr>
        <p:spPr>
          <a:xfrm>
            <a:off x="306875" y="906483"/>
            <a:ext cx="11725291" cy="5951517"/>
          </a:xfrm>
        </p:spPr>
        <p:txBody>
          <a:bodyPr>
            <a:noAutofit/>
          </a:bodyPr>
          <a:lstStyle/>
          <a:p>
            <a:pPr marL="0" indent="0">
              <a:buNone/>
            </a:pPr>
            <a:r>
              <a:rPr lang="sv-SE" sz="3000" b="1" dirty="0">
                <a:solidFill>
                  <a:srgbClr val="0033CC"/>
                </a:solidFill>
              </a:rPr>
              <a:t>Psykologerna, kuratorerna, hälsovårdarna och läkarna inom studerandevården har till uppgift att utföra både individuellt och gemensamt studerandevårdsarbete. För de studerande är det alltid frivilligt att använda tjänsterna. </a:t>
            </a:r>
          </a:p>
          <a:p>
            <a:r>
              <a:rPr lang="sv-SE" sz="2700" dirty="0">
                <a:solidFill>
                  <a:srgbClr val="800080"/>
                </a:solidFill>
              </a:rPr>
              <a:t>Informerar de studerande, vårdnadshavarna och läroanstaltens personal om sina uppgifter och tillgången till tjänsterna</a:t>
            </a:r>
          </a:p>
          <a:p>
            <a:r>
              <a:rPr lang="sv-SE" sz="2700" dirty="0">
                <a:solidFill>
                  <a:srgbClr val="800080"/>
                </a:solidFill>
              </a:rPr>
              <a:t>Erbjuder de studerande möjlighet att personligen diskutera med en psykolog eller kurator</a:t>
            </a:r>
          </a:p>
          <a:p>
            <a:r>
              <a:rPr lang="sv-SE" sz="2700" dirty="0">
                <a:solidFill>
                  <a:srgbClr val="800080"/>
                </a:solidFill>
              </a:rPr>
              <a:t>Hänvisar vid behov den studerande till andra tjänster inom studerandevården eller till tjänster utanför skolan </a:t>
            </a:r>
          </a:p>
          <a:p>
            <a:r>
              <a:rPr lang="sv-SE" sz="2700" dirty="0">
                <a:solidFill>
                  <a:srgbClr val="800080"/>
                </a:solidFill>
              </a:rPr>
              <a:t>Erbjuder vid behov möjlighet att besöka skolhälsovårdaren utan tidsbeställning (grundläggande utbildning); erbjuder den studerande möjlighet att direkt kontakta studerandehälsovården under tjänstetid samt nödvändig sjukvård samt erbjuder nödvändig sjukvård och mental- och </a:t>
            </a:r>
            <a:r>
              <a:rPr lang="sv-SE" sz="2700" dirty="0" err="1">
                <a:solidFill>
                  <a:srgbClr val="800080"/>
                </a:solidFill>
              </a:rPr>
              <a:t>sexualvårdstjänster</a:t>
            </a:r>
            <a:r>
              <a:rPr lang="sv-SE" sz="2700" dirty="0">
                <a:solidFill>
                  <a:srgbClr val="800080"/>
                </a:solidFill>
              </a:rPr>
              <a:t> (andra stadiet)</a:t>
            </a:r>
          </a:p>
        </p:txBody>
      </p:sp>
      <p:sp>
        <p:nvSpPr>
          <p:cNvPr id="6" name="Dian numeron paikkamerkki 5">
            <a:extLst>
              <a:ext uri="{FF2B5EF4-FFF2-40B4-BE49-F238E27FC236}">
                <a16:creationId xmlns:a16="http://schemas.microsoft.com/office/drawing/2014/main" id="{E469C3B3-42A0-44A2-AACD-C23705A3F50A}"/>
              </a:ext>
            </a:extLst>
          </p:cNvPr>
          <p:cNvSpPr>
            <a:spLocks noGrp="1"/>
          </p:cNvSpPr>
          <p:nvPr>
            <p:ph type="sldNum" sz="quarter" idx="12"/>
          </p:nvPr>
        </p:nvSpPr>
        <p:spPr/>
        <p:txBody>
          <a:bodyPr/>
          <a:lstStyle/>
          <a:p>
            <a:fld id="{A6E131DE-DA31-4CDF-828A-8EB206A3CD12}" type="slidenum">
              <a:rPr lang="en-GB" smtClean="0"/>
              <a:t>28</a:t>
            </a:fld>
            <a:endParaRPr lang="en-GB"/>
          </a:p>
        </p:txBody>
      </p:sp>
    </p:spTree>
    <p:extLst>
      <p:ext uri="{BB962C8B-B14F-4D97-AF65-F5344CB8AC3E}">
        <p14:creationId xmlns:p14="http://schemas.microsoft.com/office/powerpoint/2010/main" val="3397697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B5C5D2-5D2D-439A-BFCE-CA607B8F32AF}"/>
              </a:ext>
            </a:extLst>
          </p:cNvPr>
          <p:cNvSpPr>
            <a:spLocks noGrp="1"/>
          </p:cNvSpPr>
          <p:nvPr>
            <p:ph type="title"/>
          </p:nvPr>
        </p:nvSpPr>
        <p:spPr>
          <a:xfrm>
            <a:off x="400692" y="299010"/>
            <a:ext cx="10695361" cy="985207"/>
          </a:xfrm>
        </p:spPr>
        <p:txBody>
          <a:bodyPr/>
          <a:lstStyle/>
          <a:p>
            <a:pPr algn="ctr"/>
            <a:r>
              <a:rPr lang="sv-SE" b="1" dirty="0">
                <a:solidFill>
                  <a:srgbClr val="0033CC"/>
                </a:solidFill>
              </a:rPr>
              <a:t>Studerandevårdens personal 2/2</a:t>
            </a:r>
          </a:p>
        </p:txBody>
      </p:sp>
      <p:sp>
        <p:nvSpPr>
          <p:cNvPr id="3" name="Sisällön paikkamerkki 2">
            <a:extLst>
              <a:ext uri="{FF2B5EF4-FFF2-40B4-BE49-F238E27FC236}">
                <a16:creationId xmlns:a16="http://schemas.microsoft.com/office/drawing/2014/main" id="{407115A0-0097-4372-B5B8-C28766A8BB45}"/>
              </a:ext>
            </a:extLst>
          </p:cNvPr>
          <p:cNvSpPr>
            <a:spLocks noGrp="1"/>
          </p:cNvSpPr>
          <p:nvPr>
            <p:ph idx="1"/>
          </p:nvPr>
        </p:nvSpPr>
        <p:spPr>
          <a:xfrm>
            <a:off x="400692" y="1449659"/>
            <a:ext cx="11163123" cy="5109331"/>
          </a:xfrm>
        </p:spPr>
        <p:txBody>
          <a:bodyPr>
            <a:normAutofit fontScale="70000" lnSpcReduction="20000"/>
          </a:bodyPr>
          <a:lstStyle/>
          <a:p>
            <a:pPr lvl="0"/>
            <a:r>
              <a:rPr lang="sv-SE" sz="3600" dirty="0">
                <a:solidFill>
                  <a:srgbClr val="800080"/>
                </a:solidFill>
              </a:rPr>
              <a:t>Deltar i utarbetandet av studerandevårdsplanen för läroanstalten, inkl. planen mot sexuella trakasserier</a:t>
            </a:r>
          </a:p>
          <a:p>
            <a:r>
              <a:rPr lang="sv-SE" sz="3600" dirty="0">
                <a:solidFill>
                  <a:srgbClr val="800080"/>
                </a:solidFill>
              </a:rPr>
              <a:t>Genomför det förebyggande och gemensamma arbetet vid läroanstalten på grupp-, skolklass- och läroanstaltsnivå  </a:t>
            </a:r>
          </a:p>
          <a:p>
            <a:r>
              <a:rPr lang="sv-SE" sz="3600" dirty="0">
                <a:solidFill>
                  <a:srgbClr val="800080"/>
                </a:solidFill>
              </a:rPr>
              <a:t>Utreder sexuella trakasserier som kommit till personalens kännedom och erbjuder stöd och hjälp samt hänvisar till vård enligt den studerandes individuella behov</a:t>
            </a:r>
          </a:p>
          <a:p>
            <a:pPr lvl="1"/>
            <a:r>
              <a:rPr lang="sv-SE" sz="3600" dirty="0">
                <a:solidFill>
                  <a:srgbClr val="800080"/>
                </a:solidFill>
              </a:rPr>
              <a:t>Bedömer och beaktar den studerandes självständiga ställning inom studerandevården</a:t>
            </a:r>
          </a:p>
          <a:p>
            <a:pPr lvl="1"/>
            <a:r>
              <a:rPr lang="sv-SE" sz="3600" dirty="0">
                <a:solidFill>
                  <a:srgbClr val="800080"/>
                </a:solidFill>
              </a:rPr>
              <a:t>Kontaktar vid behov den studerandes vårdnadshavare med beaktande av förutnämnda</a:t>
            </a:r>
          </a:p>
          <a:p>
            <a:r>
              <a:rPr lang="sv-SE" sz="3600" dirty="0">
                <a:solidFill>
                  <a:srgbClr val="800080"/>
                </a:solidFill>
              </a:rPr>
              <a:t>Erbjuder andra aktörer inom studerandevården (inkl. lärarna) konsultativt stöd </a:t>
            </a:r>
          </a:p>
          <a:p>
            <a:r>
              <a:rPr lang="sv-SE" sz="3600" dirty="0">
                <a:solidFill>
                  <a:srgbClr val="800080"/>
                </a:solidFill>
              </a:rPr>
              <a:t>Tar upp sexuella trakasserier som skett vid läroanstalten till allmän diskussion och bidrar på det sättet till att förhindra trakasserier i fortsättningen</a:t>
            </a:r>
          </a:p>
          <a:p>
            <a:pPr lvl="0"/>
            <a:r>
              <a:rPr lang="sv-SE" sz="3600" dirty="0">
                <a:solidFill>
                  <a:srgbClr val="800080"/>
                </a:solidFill>
              </a:rPr>
              <a:t>Kompletterar undervisningen i olika läroämnen genom sitt eget specialkunnande</a:t>
            </a:r>
          </a:p>
          <a:p>
            <a:endParaRPr lang="fi-FI" sz="2600" dirty="0"/>
          </a:p>
        </p:txBody>
      </p:sp>
      <p:sp>
        <p:nvSpPr>
          <p:cNvPr id="6" name="Dian numeron paikkamerkki 5">
            <a:extLst>
              <a:ext uri="{FF2B5EF4-FFF2-40B4-BE49-F238E27FC236}">
                <a16:creationId xmlns:a16="http://schemas.microsoft.com/office/drawing/2014/main" id="{33C03C41-0587-4CDA-8287-95EDBC005D11}"/>
              </a:ext>
            </a:extLst>
          </p:cNvPr>
          <p:cNvSpPr>
            <a:spLocks noGrp="1"/>
          </p:cNvSpPr>
          <p:nvPr>
            <p:ph type="sldNum" sz="quarter" idx="12"/>
          </p:nvPr>
        </p:nvSpPr>
        <p:spPr/>
        <p:txBody>
          <a:bodyPr/>
          <a:lstStyle/>
          <a:p>
            <a:fld id="{A6E131DE-DA31-4CDF-828A-8EB206A3CD12}" type="slidenum">
              <a:rPr lang="en-GB" smtClean="0"/>
              <a:t>29</a:t>
            </a:fld>
            <a:endParaRPr lang="en-GB"/>
          </a:p>
        </p:txBody>
      </p:sp>
    </p:spTree>
    <p:extLst>
      <p:ext uri="{BB962C8B-B14F-4D97-AF65-F5344CB8AC3E}">
        <p14:creationId xmlns:p14="http://schemas.microsoft.com/office/powerpoint/2010/main" val="1804607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B28ECB-1EFE-4437-BD07-F192FBD0CDAD}"/>
              </a:ext>
            </a:extLst>
          </p:cNvPr>
          <p:cNvSpPr>
            <a:spLocks noGrp="1"/>
          </p:cNvSpPr>
          <p:nvPr>
            <p:ph type="title"/>
          </p:nvPr>
        </p:nvSpPr>
        <p:spPr>
          <a:xfrm>
            <a:off x="584790" y="0"/>
            <a:ext cx="10122195" cy="1325563"/>
          </a:xfrm>
        </p:spPr>
        <p:txBody>
          <a:bodyPr/>
          <a:lstStyle/>
          <a:p>
            <a:pPr algn="ctr"/>
            <a:r>
              <a:rPr lang="sv-SE" b="1">
                <a:solidFill>
                  <a:srgbClr val="0033CC"/>
                </a:solidFill>
              </a:rPr>
              <a:t>Studerande 1/2</a:t>
            </a:r>
          </a:p>
        </p:txBody>
      </p:sp>
      <p:sp>
        <p:nvSpPr>
          <p:cNvPr id="3" name="Sisällön paikkamerkki 2">
            <a:extLst>
              <a:ext uri="{FF2B5EF4-FFF2-40B4-BE49-F238E27FC236}">
                <a16:creationId xmlns:a16="http://schemas.microsoft.com/office/drawing/2014/main" id="{5C1726BF-7B6A-4EC4-A2FB-7227A2D8979F}"/>
              </a:ext>
            </a:extLst>
          </p:cNvPr>
          <p:cNvSpPr>
            <a:spLocks noGrp="1"/>
          </p:cNvSpPr>
          <p:nvPr>
            <p:ph idx="1"/>
          </p:nvPr>
        </p:nvSpPr>
        <p:spPr>
          <a:xfrm>
            <a:off x="584790" y="1128121"/>
            <a:ext cx="11169060" cy="5228229"/>
          </a:xfrm>
        </p:spPr>
        <p:txBody>
          <a:bodyPr>
            <a:normAutofit/>
          </a:bodyPr>
          <a:lstStyle/>
          <a:p>
            <a:pPr marL="0" lvl="0" indent="0">
              <a:buNone/>
            </a:pPr>
            <a:r>
              <a:rPr lang="sv-SE" b="1">
                <a:solidFill>
                  <a:srgbClr val="0033CC"/>
                </a:solidFill>
              </a:rPr>
              <a:t>De studerande ska uppträda sakligt och undvika att handla på ett sätt som kan äventyra andra studerandes, läroanstaltens eller studiemiljöns säkerhet. Inom läroanstalten påverkar varje studerandes handlingar hur de andra mår och upplever säkerheten. De studerande ska få information om var och hur de kan få hjälp om de blir utsatta för sexuella trakasserier. </a:t>
            </a:r>
          </a:p>
          <a:p>
            <a:pPr lvl="0"/>
            <a:r>
              <a:rPr lang="sv-SE">
                <a:solidFill>
                  <a:srgbClr val="800080"/>
                </a:solidFill>
              </a:rPr>
              <a:t>Om du upptäcker eller själv blir utsatt för sexuella trakasserier, berätta för den skyldiga hur hens beteende känns och be hen sluta</a:t>
            </a:r>
          </a:p>
          <a:p>
            <a:pPr lvl="0"/>
            <a:r>
              <a:rPr lang="sv-SE">
                <a:solidFill>
                  <a:srgbClr val="800080"/>
                </a:solidFill>
              </a:rPr>
              <a:t>Om du inte kan eller vill ta kontakt med den skyldiga eller om trakasserierna fortsätter trots att du sagt till, berätta om trakasserierna till en vuxen</a:t>
            </a:r>
          </a:p>
          <a:p>
            <a:pPr lvl="1"/>
            <a:r>
              <a:rPr lang="sv-SE" sz="2800">
                <a:solidFill>
                  <a:srgbClr val="800080"/>
                </a:solidFill>
              </a:rPr>
              <a:t>Anmäl till en vuxen vid läroanstalten också om du upptäcker att andra blir utsatta för sexuella trakasserier</a:t>
            </a:r>
          </a:p>
          <a:p>
            <a:pPr marL="0" indent="0">
              <a:buNone/>
            </a:pPr>
            <a:endParaRPr lang="fi-FI" dirty="0">
              <a:latin typeface="+mj-lt"/>
            </a:endParaRPr>
          </a:p>
          <a:p>
            <a:endParaRPr lang="fi-FI" sz="1800" dirty="0">
              <a:latin typeface="+mj-lt"/>
            </a:endParaRPr>
          </a:p>
          <a:p>
            <a:pPr lvl="0"/>
            <a:endParaRPr lang="fi-FI" sz="1200" dirty="0">
              <a:latin typeface="+mj-lt"/>
            </a:endParaRPr>
          </a:p>
          <a:p>
            <a:endParaRPr lang="fi-FI" sz="1200" dirty="0">
              <a:latin typeface="+mj-lt"/>
            </a:endParaRPr>
          </a:p>
        </p:txBody>
      </p:sp>
      <p:sp>
        <p:nvSpPr>
          <p:cNvPr id="6" name="Dian numeron paikkamerkki 5">
            <a:extLst>
              <a:ext uri="{FF2B5EF4-FFF2-40B4-BE49-F238E27FC236}">
                <a16:creationId xmlns:a16="http://schemas.microsoft.com/office/drawing/2014/main" id="{A452360D-AA89-4E19-A44E-F82C40BB5231}"/>
              </a:ext>
            </a:extLst>
          </p:cNvPr>
          <p:cNvSpPr>
            <a:spLocks noGrp="1"/>
          </p:cNvSpPr>
          <p:nvPr>
            <p:ph type="sldNum" sz="quarter" idx="12"/>
          </p:nvPr>
        </p:nvSpPr>
        <p:spPr/>
        <p:txBody>
          <a:bodyPr/>
          <a:lstStyle/>
          <a:p>
            <a:fld id="{A6E131DE-DA31-4CDF-828A-8EB206A3CD12}" type="slidenum">
              <a:rPr lang="en-GB" smtClean="0"/>
              <a:t>30</a:t>
            </a:fld>
            <a:endParaRPr lang="en-GB"/>
          </a:p>
        </p:txBody>
      </p:sp>
    </p:spTree>
    <p:extLst>
      <p:ext uri="{BB962C8B-B14F-4D97-AF65-F5344CB8AC3E}">
        <p14:creationId xmlns:p14="http://schemas.microsoft.com/office/powerpoint/2010/main" val="3697125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72C203-DD57-486A-B81F-9BACC1E72594}"/>
              </a:ext>
            </a:extLst>
          </p:cNvPr>
          <p:cNvSpPr>
            <a:spLocks noGrp="1"/>
          </p:cNvSpPr>
          <p:nvPr>
            <p:ph type="title"/>
          </p:nvPr>
        </p:nvSpPr>
        <p:spPr>
          <a:xfrm>
            <a:off x="608807" y="274014"/>
            <a:ext cx="10515600" cy="853038"/>
          </a:xfrm>
        </p:spPr>
        <p:txBody>
          <a:bodyPr/>
          <a:lstStyle/>
          <a:p>
            <a:pPr algn="ctr"/>
            <a:r>
              <a:rPr lang="sv-SE" b="1">
                <a:solidFill>
                  <a:srgbClr val="0033CC"/>
                </a:solidFill>
              </a:rPr>
              <a:t>Studerande 2/2</a:t>
            </a:r>
          </a:p>
        </p:txBody>
      </p:sp>
      <p:sp>
        <p:nvSpPr>
          <p:cNvPr id="3" name="Sisällön paikkamerkki 2">
            <a:extLst>
              <a:ext uri="{FF2B5EF4-FFF2-40B4-BE49-F238E27FC236}">
                <a16:creationId xmlns:a16="http://schemas.microsoft.com/office/drawing/2014/main" id="{DAB6030D-86AE-4596-BF09-1CD3CEEE869B}"/>
              </a:ext>
            </a:extLst>
          </p:cNvPr>
          <p:cNvSpPr>
            <a:spLocks noGrp="1"/>
          </p:cNvSpPr>
          <p:nvPr>
            <p:ph idx="1"/>
          </p:nvPr>
        </p:nvSpPr>
        <p:spPr>
          <a:xfrm>
            <a:off x="608806" y="1157583"/>
            <a:ext cx="11370861" cy="5563892"/>
          </a:xfrm>
        </p:spPr>
        <p:txBody>
          <a:bodyPr>
            <a:normAutofit fontScale="92500" lnSpcReduction="10000"/>
          </a:bodyPr>
          <a:lstStyle/>
          <a:p>
            <a:r>
              <a:rPr lang="sv-SE" sz="3200" dirty="0">
                <a:solidFill>
                  <a:srgbClr val="800080"/>
                </a:solidFill>
              </a:rPr>
              <a:t>Anteckna med tanke på den fortsatta behandlingen: 	</a:t>
            </a:r>
          </a:p>
          <a:p>
            <a:pPr lvl="1"/>
            <a:r>
              <a:rPr lang="sv-SE" dirty="0">
                <a:solidFill>
                  <a:srgbClr val="800080"/>
                </a:solidFill>
              </a:rPr>
              <a:t>tiden och platsen där trakasserierna skedde</a:t>
            </a:r>
          </a:p>
          <a:p>
            <a:pPr lvl="1"/>
            <a:r>
              <a:rPr lang="sv-SE" dirty="0">
                <a:solidFill>
                  <a:srgbClr val="800080"/>
                </a:solidFill>
              </a:rPr>
              <a:t>vem som var närvarande och </a:t>
            </a:r>
          </a:p>
          <a:p>
            <a:pPr lvl="1"/>
            <a:r>
              <a:rPr lang="sv-SE" dirty="0">
                <a:solidFill>
                  <a:srgbClr val="800080"/>
                </a:solidFill>
              </a:rPr>
              <a:t>vad som hände</a:t>
            </a:r>
          </a:p>
          <a:p>
            <a:pPr lvl="1"/>
            <a:r>
              <a:rPr lang="sv-SE" dirty="0">
                <a:solidFill>
                  <a:srgbClr val="800080"/>
                </a:solidFill>
              </a:rPr>
              <a:t>spara eventuella bevis, till exempel meddelanden på sociala medier och text- </a:t>
            </a:r>
          </a:p>
          <a:p>
            <a:pPr marL="457200" lvl="1" indent="0">
              <a:buNone/>
            </a:pPr>
            <a:r>
              <a:rPr lang="sv-SE" dirty="0">
                <a:solidFill>
                  <a:srgbClr val="800080"/>
                </a:solidFill>
              </a:rPr>
              <a:t>och e-postmeddelanden </a:t>
            </a:r>
          </a:p>
          <a:p>
            <a:pPr lvl="0"/>
            <a:r>
              <a:rPr lang="sv-SE" sz="3200" dirty="0">
                <a:solidFill>
                  <a:srgbClr val="800080"/>
                </a:solidFill>
              </a:rPr>
              <a:t>Utnyttja din rätt till studerandevårdens tjänster </a:t>
            </a:r>
          </a:p>
          <a:p>
            <a:pPr lvl="1"/>
            <a:r>
              <a:rPr lang="sv-SE" dirty="0">
                <a:solidFill>
                  <a:srgbClr val="800080"/>
                </a:solidFill>
              </a:rPr>
              <a:t>frivilligt och konfidentiellt (obs! I vissa fall skyldighet att göra anmälan till polisen och barnskyddet)</a:t>
            </a:r>
          </a:p>
          <a:p>
            <a:pPr lvl="0"/>
            <a:r>
              <a:rPr lang="sv-SE" sz="3200" dirty="0">
                <a:solidFill>
                  <a:srgbClr val="800080"/>
                </a:solidFill>
              </a:rPr>
              <a:t>Dina önskemål och åsikter beaktas alltid i studerandevårdens verksamhet</a:t>
            </a:r>
          </a:p>
          <a:p>
            <a:pPr lvl="0"/>
            <a:r>
              <a:rPr lang="sv-SE" sz="3200" dirty="0">
                <a:solidFill>
                  <a:srgbClr val="800080"/>
                </a:solidFill>
              </a:rPr>
              <a:t>Inom studerandevården har du också som minderårig en självständig ställning gentemot vårdnadshavaren (din förmåga att bedöma ärendet och ansvara för det)</a:t>
            </a:r>
          </a:p>
          <a:p>
            <a:pPr marL="0" indent="0">
              <a:buNone/>
            </a:pPr>
            <a:endParaRPr lang="fi-FI" dirty="0"/>
          </a:p>
        </p:txBody>
      </p:sp>
      <p:sp>
        <p:nvSpPr>
          <p:cNvPr id="6" name="Dian numeron paikkamerkki 5">
            <a:extLst>
              <a:ext uri="{FF2B5EF4-FFF2-40B4-BE49-F238E27FC236}">
                <a16:creationId xmlns:a16="http://schemas.microsoft.com/office/drawing/2014/main" id="{B5527750-BA2B-436C-BE6D-24D9646DB2C4}"/>
              </a:ext>
            </a:extLst>
          </p:cNvPr>
          <p:cNvSpPr>
            <a:spLocks noGrp="1"/>
          </p:cNvSpPr>
          <p:nvPr>
            <p:ph type="sldNum" sz="quarter" idx="12"/>
          </p:nvPr>
        </p:nvSpPr>
        <p:spPr/>
        <p:txBody>
          <a:bodyPr/>
          <a:lstStyle/>
          <a:p>
            <a:fld id="{A6E131DE-DA31-4CDF-828A-8EB206A3CD12}" type="slidenum">
              <a:rPr lang="en-GB" smtClean="0"/>
              <a:t>31</a:t>
            </a:fld>
            <a:endParaRPr lang="en-GB"/>
          </a:p>
        </p:txBody>
      </p:sp>
    </p:spTree>
    <p:extLst>
      <p:ext uri="{BB962C8B-B14F-4D97-AF65-F5344CB8AC3E}">
        <p14:creationId xmlns:p14="http://schemas.microsoft.com/office/powerpoint/2010/main" val="3677308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8E545D-F3E8-4736-BD63-33E5A3E6538C}"/>
              </a:ext>
            </a:extLst>
          </p:cNvPr>
          <p:cNvSpPr>
            <a:spLocks noGrp="1"/>
          </p:cNvSpPr>
          <p:nvPr>
            <p:ph type="title"/>
          </p:nvPr>
        </p:nvSpPr>
        <p:spPr>
          <a:xfrm>
            <a:off x="546893" y="136525"/>
            <a:ext cx="10773569" cy="974574"/>
          </a:xfrm>
        </p:spPr>
        <p:txBody>
          <a:bodyPr/>
          <a:lstStyle/>
          <a:p>
            <a:pPr algn="ctr"/>
            <a:r>
              <a:rPr lang="sv-SE" b="1">
                <a:solidFill>
                  <a:srgbClr val="0033CC"/>
                </a:solidFill>
              </a:rPr>
              <a:t>Vårdnadshavare</a:t>
            </a:r>
          </a:p>
        </p:txBody>
      </p:sp>
      <p:sp>
        <p:nvSpPr>
          <p:cNvPr id="3" name="Sisällön paikkamerkki 2">
            <a:extLst>
              <a:ext uri="{FF2B5EF4-FFF2-40B4-BE49-F238E27FC236}">
                <a16:creationId xmlns:a16="http://schemas.microsoft.com/office/drawing/2014/main" id="{63601CB0-D050-4A30-A079-D1D1E0616C78}"/>
              </a:ext>
            </a:extLst>
          </p:cNvPr>
          <p:cNvSpPr>
            <a:spLocks noGrp="1"/>
          </p:cNvSpPr>
          <p:nvPr>
            <p:ph idx="1"/>
          </p:nvPr>
        </p:nvSpPr>
        <p:spPr>
          <a:xfrm>
            <a:off x="580230" y="1111098"/>
            <a:ext cx="10706894" cy="5276537"/>
          </a:xfrm>
        </p:spPr>
        <p:txBody>
          <a:bodyPr>
            <a:normAutofit fontScale="62500" lnSpcReduction="20000"/>
          </a:bodyPr>
          <a:lstStyle/>
          <a:p>
            <a:pPr marL="0" indent="0">
              <a:buNone/>
            </a:pPr>
            <a:r>
              <a:rPr lang="sv-SE" sz="4600" b="1" dirty="0">
                <a:solidFill>
                  <a:srgbClr val="0033CC"/>
                </a:solidFill>
              </a:rPr>
              <a:t>I fråga om minderåriga studerande ska utbildning och fostran ordnas i samarbete med vårdnadshavarna</a:t>
            </a:r>
            <a:br>
              <a:rPr lang="sv-SE" sz="4600" b="1" dirty="0">
                <a:solidFill>
                  <a:srgbClr val="0033CC"/>
                </a:solidFill>
              </a:rPr>
            </a:br>
            <a:endParaRPr lang="sv-SE" sz="4600" b="1" dirty="0">
              <a:solidFill>
                <a:srgbClr val="0033CC"/>
              </a:solidFill>
            </a:endParaRPr>
          </a:p>
          <a:p>
            <a:pPr lvl="0"/>
            <a:r>
              <a:rPr lang="sv-SE" sz="4100" dirty="0">
                <a:solidFill>
                  <a:srgbClr val="800080"/>
                </a:solidFill>
              </a:rPr>
              <a:t>Diskutera med barnet om kamratrelationerna i skolan, på fritiden och på internet eftersom en stor del av sexuella trakasserier som riktas mot barn och unga sker på fritiden</a:t>
            </a:r>
          </a:p>
          <a:p>
            <a:pPr lvl="0"/>
            <a:r>
              <a:rPr lang="sv-SE" sz="4100" dirty="0">
                <a:solidFill>
                  <a:srgbClr val="800080"/>
                </a:solidFill>
              </a:rPr>
              <a:t>Lär mediefärdigheter tillsammans med barnet</a:t>
            </a:r>
          </a:p>
          <a:p>
            <a:pPr lvl="0"/>
            <a:r>
              <a:rPr lang="sv-SE" sz="4100" dirty="0">
                <a:solidFill>
                  <a:srgbClr val="800080"/>
                </a:solidFill>
              </a:rPr>
              <a:t>Följ sociala medier som ditt barn använder </a:t>
            </a:r>
          </a:p>
          <a:p>
            <a:pPr lvl="0"/>
            <a:r>
              <a:rPr lang="sv-SE" sz="4100" dirty="0">
                <a:solidFill>
                  <a:srgbClr val="800080"/>
                </a:solidFill>
              </a:rPr>
              <a:t>Diskutera tillsammans om sexuella trakasserier på nätet</a:t>
            </a:r>
          </a:p>
          <a:p>
            <a:pPr lvl="0"/>
            <a:r>
              <a:rPr lang="sv-SE" sz="4100" dirty="0">
                <a:solidFill>
                  <a:srgbClr val="800080"/>
                </a:solidFill>
              </a:rPr>
              <a:t>Begränsa vid behov användningen av internet</a:t>
            </a:r>
          </a:p>
          <a:p>
            <a:pPr lvl="0"/>
            <a:r>
              <a:rPr lang="sv-SE" sz="4100" dirty="0">
                <a:solidFill>
                  <a:srgbClr val="800080"/>
                </a:solidFill>
              </a:rPr>
              <a:t>Om barnet har blivit utsatt för sexuella trakasserier vid läroanstalten ska vårdnadshavaren kontakta läraren eller rektorn så att läroanstalten kan ingripa i fallet och skydda de studerande mot faktorer som äventyrar deras säkerhet</a:t>
            </a:r>
          </a:p>
          <a:p>
            <a:pPr marL="0" indent="0">
              <a:buNone/>
            </a:pPr>
            <a:endParaRPr lang="fi-FI" dirty="0">
              <a:solidFill>
                <a:srgbClr val="00CC00"/>
              </a:solidFill>
            </a:endParaRPr>
          </a:p>
        </p:txBody>
      </p:sp>
      <p:sp>
        <p:nvSpPr>
          <p:cNvPr id="6" name="Dian numeron paikkamerkki 5">
            <a:extLst>
              <a:ext uri="{FF2B5EF4-FFF2-40B4-BE49-F238E27FC236}">
                <a16:creationId xmlns:a16="http://schemas.microsoft.com/office/drawing/2014/main" id="{1A95F347-8750-4EEB-829B-D9CC81A4FC02}"/>
              </a:ext>
            </a:extLst>
          </p:cNvPr>
          <p:cNvSpPr>
            <a:spLocks noGrp="1"/>
          </p:cNvSpPr>
          <p:nvPr>
            <p:ph type="sldNum" sz="quarter" idx="12"/>
          </p:nvPr>
        </p:nvSpPr>
        <p:spPr/>
        <p:txBody>
          <a:bodyPr/>
          <a:lstStyle/>
          <a:p>
            <a:fld id="{A6E131DE-DA31-4CDF-828A-8EB206A3CD12}" type="slidenum">
              <a:rPr lang="en-GB" smtClean="0"/>
              <a:t>32</a:t>
            </a:fld>
            <a:endParaRPr lang="en-GB"/>
          </a:p>
        </p:txBody>
      </p:sp>
    </p:spTree>
    <p:extLst>
      <p:ext uri="{BB962C8B-B14F-4D97-AF65-F5344CB8AC3E}">
        <p14:creationId xmlns:p14="http://schemas.microsoft.com/office/powerpoint/2010/main" val="1096407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A7E91B-B700-4D8D-83EE-841AF78497E9}"/>
              </a:ext>
            </a:extLst>
          </p:cNvPr>
          <p:cNvSpPr>
            <a:spLocks noGrp="1"/>
          </p:cNvSpPr>
          <p:nvPr>
            <p:ph type="title"/>
          </p:nvPr>
        </p:nvSpPr>
        <p:spPr>
          <a:xfrm>
            <a:off x="608585" y="290004"/>
            <a:ext cx="10515600" cy="1325563"/>
          </a:xfrm>
        </p:spPr>
        <p:txBody>
          <a:bodyPr/>
          <a:lstStyle/>
          <a:p>
            <a:pPr algn="ctr"/>
            <a:r>
              <a:rPr lang="sv-SE" b="1" dirty="0">
                <a:solidFill>
                  <a:srgbClr val="0033CC"/>
                </a:solidFill>
              </a:rPr>
              <a:t>Till sist</a:t>
            </a:r>
          </a:p>
        </p:txBody>
      </p:sp>
      <p:sp>
        <p:nvSpPr>
          <p:cNvPr id="3" name="Sisällön paikkamerkki 2">
            <a:extLst>
              <a:ext uri="{FF2B5EF4-FFF2-40B4-BE49-F238E27FC236}">
                <a16:creationId xmlns:a16="http://schemas.microsoft.com/office/drawing/2014/main" id="{2136F4B8-2565-4BCE-826F-869C507CB2D5}"/>
              </a:ext>
            </a:extLst>
          </p:cNvPr>
          <p:cNvSpPr>
            <a:spLocks noGrp="1"/>
          </p:cNvSpPr>
          <p:nvPr>
            <p:ph idx="1"/>
          </p:nvPr>
        </p:nvSpPr>
        <p:spPr>
          <a:xfrm>
            <a:off x="608584" y="1493246"/>
            <a:ext cx="10764671" cy="4812441"/>
          </a:xfrm>
          <a:solidFill>
            <a:srgbClr val="7030A0"/>
          </a:solidFill>
        </p:spPr>
        <p:txBody>
          <a:bodyPr>
            <a:normAutofit lnSpcReduction="10000"/>
          </a:bodyPr>
          <a:lstStyle/>
          <a:p>
            <a:pPr marL="0" indent="0" algn="ctr">
              <a:buNone/>
            </a:pPr>
            <a:r>
              <a:rPr lang="sv-SE" sz="4000" b="1" dirty="0">
                <a:solidFill>
                  <a:schemeClr val="bg1"/>
                </a:solidFill>
                <a:latin typeface="+mj-lt"/>
              </a:rPr>
              <a:t>Föreställ dig att vi träffas vid en motsvarande tillställning om två år. </a:t>
            </a:r>
            <a:br>
              <a:rPr lang="sv-SE" sz="4000" b="1" dirty="0">
                <a:solidFill>
                  <a:schemeClr val="bg1"/>
                </a:solidFill>
                <a:latin typeface="+mj-lt"/>
              </a:rPr>
            </a:br>
            <a:r>
              <a:rPr lang="sv-SE" sz="4000" b="1" dirty="0">
                <a:solidFill>
                  <a:schemeClr val="bg1"/>
                </a:solidFill>
                <a:latin typeface="+mj-lt"/>
              </a:rPr>
              <a:t>Då har de sexuella trakasserierna i din egen skola/läroanstalt minskat.</a:t>
            </a:r>
            <a:br>
              <a:rPr lang="sv-SE" sz="4000" b="1" dirty="0">
                <a:solidFill>
                  <a:schemeClr val="bg1"/>
                </a:solidFill>
                <a:latin typeface="+mj-lt"/>
              </a:rPr>
            </a:br>
            <a:r>
              <a:rPr lang="sv-SE" sz="4000" b="1" dirty="0">
                <a:solidFill>
                  <a:schemeClr val="bg1"/>
                </a:solidFill>
                <a:latin typeface="+mj-lt"/>
              </a:rPr>
              <a:t>Vad har förändrats?</a:t>
            </a:r>
          </a:p>
          <a:p>
            <a:pPr marL="0" indent="0">
              <a:buNone/>
            </a:pPr>
            <a:endParaRPr lang="fi-FI" sz="4000" b="1" dirty="0">
              <a:solidFill>
                <a:schemeClr val="bg1"/>
              </a:solidFill>
              <a:latin typeface="+mj-lt"/>
            </a:endParaRPr>
          </a:p>
          <a:p>
            <a:pPr marL="0" indent="0" algn="ctr">
              <a:buNone/>
            </a:pPr>
            <a:r>
              <a:rPr lang="sv-SE" sz="4000" b="1" dirty="0">
                <a:solidFill>
                  <a:schemeClr val="bg1"/>
                </a:solidFill>
                <a:latin typeface="+mj-lt"/>
              </a:rPr>
              <a:t>Diskutera en stund med ditt par och förbered er på att berätta om de centrala förändringarna också för de andra.</a:t>
            </a:r>
          </a:p>
        </p:txBody>
      </p:sp>
      <p:sp>
        <p:nvSpPr>
          <p:cNvPr id="6" name="Dian numeron paikkamerkki 5">
            <a:extLst>
              <a:ext uri="{FF2B5EF4-FFF2-40B4-BE49-F238E27FC236}">
                <a16:creationId xmlns:a16="http://schemas.microsoft.com/office/drawing/2014/main" id="{66334E12-0F50-44DA-BE8A-D800FE6BF7F3}"/>
              </a:ext>
            </a:extLst>
          </p:cNvPr>
          <p:cNvSpPr>
            <a:spLocks noGrp="1"/>
          </p:cNvSpPr>
          <p:nvPr>
            <p:ph type="sldNum" sz="quarter" idx="12"/>
          </p:nvPr>
        </p:nvSpPr>
        <p:spPr/>
        <p:txBody>
          <a:bodyPr/>
          <a:lstStyle/>
          <a:p>
            <a:fld id="{A6E131DE-DA31-4CDF-828A-8EB206A3CD12}" type="slidenum">
              <a:rPr lang="en-GB" smtClean="0"/>
              <a:t>33</a:t>
            </a:fld>
            <a:endParaRPr lang="en-GB"/>
          </a:p>
        </p:txBody>
      </p:sp>
    </p:spTree>
    <p:extLst>
      <p:ext uri="{BB962C8B-B14F-4D97-AF65-F5344CB8AC3E}">
        <p14:creationId xmlns:p14="http://schemas.microsoft.com/office/powerpoint/2010/main" val="464150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4623371" y="0"/>
            <a:ext cx="7695346" cy="685800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281679" y="2455521"/>
            <a:ext cx="4639641" cy="3688423"/>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6000" b="1">
                <a:solidFill>
                  <a:srgbClr val="800080"/>
                </a:solidFill>
              </a:rPr>
              <a:t>Tack och ha ett tryggt läsår!</a:t>
            </a:r>
          </a:p>
        </p:txBody>
      </p:sp>
    </p:spTree>
    <p:extLst>
      <p:ext uri="{BB962C8B-B14F-4D97-AF65-F5344CB8AC3E}">
        <p14:creationId xmlns:p14="http://schemas.microsoft.com/office/powerpoint/2010/main" val="95735467"/>
      </p:ext>
    </p:extLst>
  </p:cSld>
  <p:clrMapOvr>
    <a:masterClrMapping/>
  </p:clrMapOvr>
</p:sld>
</file>

<file path=ppt/theme/theme1.xml><?xml version="1.0" encoding="utf-8"?>
<a:theme xmlns:a="http://schemas.openxmlformats.org/drawingml/2006/main" name="Office Theme">
  <a:themeElements>
    <a:clrScheme name="Office-te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1094</TotalTime>
  <Words>2944</Words>
  <Application>Microsoft Office PowerPoint</Application>
  <PresentationFormat>Laajakuva</PresentationFormat>
  <Paragraphs>279</Paragraphs>
  <Slides>34</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34</vt:i4>
      </vt:variant>
    </vt:vector>
  </HeadingPairs>
  <TitlesOfParts>
    <vt:vector size="38" baseType="lpstr">
      <vt:lpstr>Arial</vt:lpstr>
      <vt:lpstr>Calibri</vt:lpstr>
      <vt:lpstr>Calibri Light</vt:lpstr>
      <vt:lpstr>Office Theme</vt:lpstr>
      <vt:lpstr>Arbete för att förhindra sexuella trakasserier i skolor och läroanstalter  Kristiina Laitinen Utbildningsstyrelsen</vt:lpstr>
      <vt:lpstr>PowerPoint-esitys</vt:lpstr>
      <vt:lpstr>Vad är sexuella trakasserier?</vt:lpstr>
      <vt:lpstr>PowerPoint-esitys</vt:lpstr>
      <vt:lpstr>Lagstadgad skyldighet att ingripa</vt:lpstr>
      <vt:lpstr>PowerPoint-esitys</vt:lpstr>
      <vt:lpstr>PowerPoint-esitys</vt:lpstr>
      <vt:lpstr>PowerPoint-esitys</vt:lpstr>
      <vt:lpstr>PowerPoint-esitys</vt:lpstr>
      <vt:lpstr>PowerPoint-esitys</vt:lpstr>
      <vt:lpstr>PowerPoint-esitys</vt:lpstr>
      <vt:lpstr>Beredningen av planen mot sexuella trakasserier</vt:lpstr>
      <vt:lpstr>Möjligheter som läroplanen ger</vt:lpstr>
      <vt:lpstr>PowerPoint-esitys</vt:lpstr>
      <vt:lpstr>PowerPoint-esitys</vt:lpstr>
      <vt:lpstr>PowerPoint-esitys</vt:lpstr>
      <vt:lpstr>Rätt att lämna ut och få information</vt:lpstr>
      <vt:lpstr>Skyldighet att lämna ut uppgifter</vt:lpstr>
      <vt:lpstr>Anonym anmälan?</vt:lpstr>
      <vt:lpstr>Utbildningsanordnare</vt:lpstr>
      <vt:lpstr>Rektorn 1/3</vt:lpstr>
      <vt:lpstr>Rektorn 2/3</vt:lpstr>
      <vt:lpstr>Rektorn 3/3</vt:lpstr>
      <vt:lpstr>Läraren 1/3</vt:lpstr>
      <vt:lpstr>Läraren 2/3</vt:lpstr>
      <vt:lpstr>Läraren 3/3</vt:lpstr>
      <vt:lpstr>Läroanstaltens studerandevårdsgrupp</vt:lpstr>
      <vt:lpstr>Studerandevårdens personal 1/2</vt:lpstr>
      <vt:lpstr>Studerandevårdens personal 2/2</vt:lpstr>
      <vt:lpstr>Studerande 1/2</vt:lpstr>
      <vt:lpstr>Studerande 2/2</vt:lpstr>
      <vt:lpstr>Vårdnadshavare</vt:lpstr>
      <vt:lpstr>Till sist</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Seksuaalisen häirinnän vastainen työ kouluissa ja oppilaitoksissa  Kristiina Laitinen Opetushallitus</dc:title>
  <dc:creator>Laitinen Kristiina</dc:creator>
  <cp:lastModifiedBy>Karlsson Patricia (OPH)</cp:lastModifiedBy>
  <cp:revision>73</cp:revision>
  <dcterms:created xsi:type="dcterms:W3CDTF">2020-03-09T15:00:49Z</dcterms:created>
  <dcterms:modified xsi:type="dcterms:W3CDTF">2021-04-21T05:38:27Z</dcterms:modified>
</cp:coreProperties>
</file>