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1"/>
  </p:sldMasterIdLst>
  <p:notesMasterIdLst>
    <p:notesMasterId r:id="rId6"/>
  </p:notesMasterIdLst>
  <p:handoutMasterIdLst>
    <p:handoutMasterId r:id="rId7"/>
  </p:handoutMasterIdLst>
  <p:sldIdLst>
    <p:sldId id="277" r:id="rId2"/>
    <p:sldId id="274" r:id="rId3"/>
    <p:sldId id="275" r:id="rId4"/>
    <p:sldId id="27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13.12.2022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1F4B426-C97D-4D29-901C-753CF687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9B16EBF9-8928-45FA-9317-907FF2855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4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7248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6512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844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13/12/2022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8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4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799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66294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8083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77100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952701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3418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6169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01935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4435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1161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657" r:id="rId18"/>
    <p:sldLayoutId id="2147483658" r:id="rId19"/>
    <p:sldLayoutId id="2147483668" r:id="rId20"/>
    <p:sldLayoutId id="2147483659" r:id="rId21"/>
    <p:sldLayoutId id="2147483666" r:id="rId22"/>
    <p:sldLayoutId id="2147483660" r:id="rId23"/>
    <p:sldLayoutId id="2147483661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089A10-EB70-4CC5-9972-ADC6FBBC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913F7D-0196-4D1D-B3CE-94DD5D1BB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8409" y="1506068"/>
            <a:ext cx="4896391" cy="3637431"/>
          </a:xfrm>
        </p:spPr>
        <p:txBody>
          <a:bodyPr>
            <a:normAutofit/>
          </a:bodyPr>
          <a:lstStyle/>
          <a:p>
            <a:r>
              <a:rPr lang="sv-FI" dirty="1" sz="4800">
                <a:solidFill>
                  <a:schemeClr val="tx1"/>
                </a:solidFill>
              </a:rPr>
              <a:t>Begränsningar för ungas arbete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DF211A-D928-476B-B195-F8C7A935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C30A12-0223-48ED-821D-EE2568D4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 dirty="1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294727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55FDCC-E675-53D8-DA38-6EBA2ED5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1"/>
              <a:t>Arbetstagare under 14 år</a:t>
            </a:r>
            <a:r>
              <a:rPr lang="sv-FI" dirty="1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CCE1A-0EF7-BC9D-E22B-980E63CE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FI" dirty="1" sz="2400"/>
              <a:t>Arbetet måste i huvudsak genomföras mellan kl. 6-20.</a:t>
            </a:r>
          </a:p>
          <a:p>
            <a:r>
              <a:rPr lang="sv-FI" dirty="1" sz="2400"/>
              <a:t>Övertidsarbete är förbjudet.</a:t>
            </a:r>
          </a:p>
          <a:p>
            <a:r>
              <a:rPr lang="sv-FI" dirty="1" sz="2400"/>
              <a:t>Under läsåret får man endast utföra tillfälligt och kortvarigt arbete.</a:t>
            </a:r>
          </a:p>
          <a:p>
            <a:r>
              <a:rPr lang="sv-FI" dirty="1" sz="2400"/>
              <a:t>Under loven får man arbeta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2000"/>
              <a:t>Högst sju timmar i dygnet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2000"/>
              <a:t>35 timmar i veckan</a:t>
            </a:r>
            <a:r>
              <a:rPr lang="sv-FI" dirty="1" sz="200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2000"/>
              <a:t>Högst under halva lovet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462B0B-185A-6C42-7CFE-46E98B7A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2A78E1-F92D-4935-9BD8-C7B133B9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 dirty="1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410520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A37FC-A792-92E2-3360-65E3E7E2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1"/>
              <a:t>15-17-åringar dvs. unga arbetstagare</a:t>
            </a:r>
            <a:r>
              <a:rPr lang="sv-FI" dirty="1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087269-EB8E-E719-E63D-C9E8C7A86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FI" dirty="1" sz="2800"/>
              <a:t>15-17-åringar dvs. unga arbetstagare får jobba högst 9 timmar i dygnet, 48 timmar i veckan.</a:t>
            </a:r>
          </a:p>
          <a:p>
            <a:r>
              <a:rPr lang="sv-FI" dirty="1" sz="2800"/>
              <a:t>Arbetet måste i huvudsak genomföras mellan kl. 6-20.</a:t>
            </a:r>
          </a:p>
          <a:p>
            <a:r>
              <a:rPr lang="sv-FI" dirty="1" sz="2800"/>
              <a:t>De får arbeta högst 80 timmar övertid på ett år.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15C9AC-4498-5D78-BD3A-4646F3BA2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328DE4-14E1-369D-5F7D-CB9A9588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 dirty="1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309196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DF84B66-6972-DEA9-EB13-F562D8BF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sv-FI" dirty="1" sz="6000">
                <a:solidFill>
                  <a:schemeClr val="tx1"/>
                </a:solidFill>
              </a:rPr>
              <a:t>Förbjudna arbeten</a:t>
            </a:r>
            <a:r>
              <a:rPr lang="sv-FI" dirty="1" sz="600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77918E-C730-96F3-D4EE-8C789947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sv-FI" dirty="1" sz="2400">
                <a:solidFill>
                  <a:schemeClr val="tx1"/>
                </a:solidFill>
              </a:rPr>
              <a:t>Arbetet får inte vara till skada för den ungas utveckling, hälsa eller skolgång.</a:t>
            </a:r>
          </a:p>
          <a:p>
            <a:r>
              <a:rPr lang="sv-FI" dirty="1" sz="2400">
                <a:solidFill>
                  <a:schemeClr val="tx1"/>
                </a:solidFill>
              </a:rPr>
              <a:t>Arbeten som är helt förbjudna för unga arbetstagare, bl.a.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1800" cap="small">
                <a:solidFill>
                  <a:schemeClr val="tx1"/>
                </a:solidFill>
              </a:rPr>
              <a:t>nattarbete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1800" cap="small">
                <a:solidFill>
                  <a:schemeClr val="tx1"/>
                </a:solidFill>
              </a:rPr>
              <a:t>dykning</a:t>
            </a:r>
            <a:r>
              <a:rPr lang="sv-FI" dirty="1" sz="1800" cap="small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1800" cap="small">
                <a:solidFill>
                  <a:schemeClr val="tx1"/>
                </a:solidFill>
              </a:rPr>
              <a:t>slaktarbeten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sz="1800" cap="small">
                <a:solidFill>
                  <a:schemeClr val="tx1"/>
                </a:solidFill>
              </a:rPr>
              <a:t>hantering och transport av döda</a:t>
            </a:r>
            <a:r>
              <a:rPr lang="sv-FI" dirty="1" sz="1800" cap="small">
                <a:solidFill>
                  <a:schemeClr val="tx1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dirty="1" cap="small">
                <a:solidFill>
                  <a:schemeClr val="tx1"/>
                </a:solidFill>
              </a:rPr>
              <a:t>Försäljning av alkohol och tobaksprodukter</a:t>
            </a:r>
            <a:r>
              <a:rPr lang="sv-FI" dirty="1">
                <a:solidFill>
                  <a:schemeClr val="tx1"/>
                </a:solidFill>
              </a:rPr>
              <a:t> </a:t>
            </a:r>
            <a:r>
              <a:rPr lang="sv-FI" dirty="1" sz="1200">
                <a:solidFill>
                  <a:schemeClr val="tx1"/>
                </a:solidFill>
              </a:rPr>
              <a:t>(16-åringar får sälja alkohol och tobak under övervakning).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B39F95-BC92-F447-5CA6-1FBFA64F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sv-FI" dirty="1">
                <a:solidFill>
                  <a:schemeClr val="bg1">
                    <a:lumMod val="85000"/>
                    <a:lumOff val="15000"/>
                  </a:schemeClr>
                </a:solidFill>
              </a:rPr>
              <a:t>Utbildningsstyrelsen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5009EF-3E7F-164D-6B6C-269FA236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A93E190-C3B8-4F0D-BC5A-414A6F0316F6}" type="datetime1">
              <a:rPr lang="en-GB">
                <a:solidFill>
                  <a:schemeClr val="bg1">
                    <a:lumMod val="85000"/>
                    <a:lumOff val="15000"/>
                  </a:schemeClr>
                </a:solidFill>
              </a:rPr>
              <a:pPr>
                <a:spcAft>
                  <a:spcPts val="600"/>
                </a:spcAft>
              </a:pPr>
              <a:t>13/12/2022</a:t>
            </a:fld>
          </a:p>
        </p:txBody>
      </p:sp>
    </p:spTree>
    <p:extLst>
      <p:ext uri="{BB962C8B-B14F-4D97-AF65-F5344CB8AC3E}">
        <p14:creationId xmlns:p14="http://schemas.microsoft.com/office/powerpoint/2010/main" val="2840911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73744E4-A9C7-4E1D-A9F4-A2CEE37AB14D}"/>
</file>

<file path=customXml/itemProps2.xml><?xml version="1.0" encoding="utf-8"?>
<ds:datastoreItem xmlns:ds="http://schemas.openxmlformats.org/officeDocument/2006/customXml" ds:itemID="{51F54CBF-9B6C-45F6-BB0E-AF13E2311220}"/>
</file>

<file path=customXml/itemProps3.xml><?xml version="1.0" encoding="utf-8"?>
<ds:datastoreItem xmlns:ds="http://schemas.openxmlformats.org/officeDocument/2006/customXml" ds:itemID="{E867B9C2-2A42-4A21-BA96-A9E9E2C08722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</TotalTime>
  <Words>130</Words>
  <Application>Microsoft Office PowerPoint</Application>
  <PresentationFormat>Laajakuva</PresentationFormat>
  <Paragraphs>29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Wingdings 3</vt:lpstr>
      <vt:lpstr>Ioni (johtoryhmä)</vt:lpstr>
      <vt:lpstr>PowerPoint-esitys</vt:lpstr>
      <vt:lpstr>Alle 14-vuotias työntekijä </vt:lpstr>
      <vt:lpstr>15–17-vuotias eli nuori työntekijä </vt:lpstr>
      <vt:lpstr>Kielletyt työt 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4</cp:revision>
  <dcterms:created xsi:type="dcterms:W3CDTF">2017-01-23T10:06:39Z</dcterms:created>
  <dcterms:modified xsi:type="dcterms:W3CDTF">2022-12-13T20:19:42Z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