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1"/>
  </p:notesMasterIdLst>
  <p:handoutMasterIdLst>
    <p:handoutMasterId r:id="rId42"/>
  </p:handoutMasterIdLst>
  <p:sldIdLst>
    <p:sldId id="7268" r:id="rId5"/>
    <p:sldId id="7367" r:id="rId6"/>
    <p:sldId id="2715" r:id="rId7"/>
    <p:sldId id="2716" r:id="rId8"/>
    <p:sldId id="7362" r:id="rId9"/>
    <p:sldId id="7357" r:id="rId10"/>
    <p:sldId id="2712" r:id="rId11"/>
    <p:sldId id="7340" r:id="rId12"/>
    <p:sldId id="7370" r:id="rId13"/>
    <p:sldId id="7366" r:id="rId14"/>
    <p:sldId id="2717" r:id="rId15"/>
    <p:sldId id="7276" r:id="rId16"/>
    <p:sldId id="7277" r:id="rId17"/>
    <p:sldId id="7307" r:id="rId18"/>
    <p:sldId id="7368" r:id="rId19"/>
    <p:sldId id="7308" r:id="rId20"/>
    <p:sldId id="7360" r:id="rId21"/>
    <p:sldId id="7359" r:id="rId22"/>
    <p:sldId id="7343" r:id="rId23"/>
    <p:sldId id="7356" r:id="rId24"/>
    <p:sldId id="7383" r:id="rId25"/>
    <p:sldId id="7296" r:id="rId26"/>
    <p:sldId id="7295" r:id="rId27"/>
    <p:sldId id="7369" r:id="rId28"/>
    <p:sldId id="7379" r:id="rId29"/>
    <p:sldId id="7374" r:id="rId30"/>
    <p:sldId id="7371" r:id="rId31"/>
    <p:sldId id="7372" r:id="rId32"/>
    <p:sldId id="7373" r:id="rId33"/>
    <p:sldId id="7376" r:id="rId34"/>
    <p:sldId id="7378" r:id="rId35"/>
    <p:sldId id="7381" r:id="rId36"/>
    <p:sldId id="7382" r:id="rId37"/>
    <p:sldId id="7351" r:id="rId38"/>
    <p:sldId id="7377" r:id="rId39"/>
    <p:sldId id="7279" r:id="rId40"/>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91DA00"/>
    <a:srgbClr val="669900"/>
    <a:srgbClr val="B0B9FA"/>
    <a:srgbClr val="E6E6E6"/>
    <a:srgbClr val="C3E9B5"/>
    <a:srgbClr val="CCCC00"/>
    <a:srgbClr val="B0FF11"/>
    <a:srgbClr val="0066FF"/>
    <a:srgbClr val="1E2C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Normaali tyyli 1 - Korostu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ABFCF23-3B69-468F-B69F-88F6DE6A72F2}" styleName="Normaali tyyli 1 - Korostu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varScale="1">
        <p:scale>
          <a:sx n="59" d="100"/>
          <a:sy n="59" d="100"/>
        </p:scale>
        <p:origin x="836" y="5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EF5745-0A85-4AFF-9D5E-8C54F64D3F5B}" type="doc">
      <dgm:prSet loTypeId="urn:microsoft.com/office/officeart/2005/8/layout/hProcess11" loCatId="process" qsTypeId="urn:microsoft.com/office/officeart/2005/8/quickstyle/simple1" qsCatId="simple" csTypeId="urn:microsoft.com/office/officeart/2005/8/colors/accent1_2" csCatId="accent1" phldr="1"/>
      <dgm:spPr/>
    </dgm:pt>
    <dgm:pt modelId="{298B01F2-9C6E-4EF3-9F21-0CBE62A0DBB2}">
      <dgm:prSet phldrT="[Teksti]" custT="1"/>
      <dgm:spPr/>
      <dgm:t>
        <a:bodyPr/>
        <a:lstStyle/>
        <a:p>
          <a:r>
            <a:rPr lang="fi-FI" sz="1400" dirty="0"/>
            <a:t>Työn käynnistys tammikuu 2024: suunnitelma valmistelusta</a:t>
          </a:r>
        </a:p>
      </dgm:t>
    </dgm:pt>
    <dgm:pt modelId="{20806C27-3FC3-4FAE-A2B3-6843E8ABC7BD}" type="parTrans" cxnId="{1006B92E-F4F8-46B3-8402-900DE2A6BD3D}">
      <dgm:prSet/>
      <dgm:spPr/>
      <dgm:t>
        <a:bodyPr/>
        <a:lstStyle/>
        <a:p>
          <a:endParaRPr lang="fi-FI"/>
        </a:p>
      </dgm:t>
    </dgm:pt>
    <dgm:pt modelId="{92CD9D79-A0C4-4E28-8A09-1915D75765ED}" type="sibTrans" cxnId="{1006B92E-F4F8-46B3-8402-900DE2A6BD3D}">
      <dgm:prSet/>
      <dgm:spPr/>
      <dgm:t>
        <a:bodyPr/>
        <a:lstStyle/>
        <a:p>
          <a:endParaRPr lang="fi-FI"/>
        </a:p>
      </dgm:t>
    </dgm:pt>
    <dgm:pt modelId="{4EE15495-84AA-4077-A9AF-B847DDC3EFCC}">
      <dgm:prSet phldrT="[Teksti]" custT="1"/>
      <dgm:spPr/>
      <dgm:t>
        <a:bodyPr/>
        <a:lstStyle/>
        <a:p>
          <a:r>
            <a:rPr lang="fi-FI" sz="1400" dirty="0"/>
            <a:t>Työpajat, sidosryhmä-keskustelut, webinaarit ja muut eri tahojen kuulemiset kevät-alkusyksy 2024</a:t>
          </a:r>
        </a:p>
      </dgm:t>
    </dgm:pt>
    <dgm:pt modelId="{D0C167E8-0F56-48C9-A253-E2219491F9DB}" type="parTrans" cxnId="{2FE8D0F4-AABB-4FBB-9AA7-5349022EDAF2}">
      <dgm:prSet/>
      <dgm:spPr/>
      <dgm:t>
        <a:bodyPr/>
        <a:lstStyle/>
        <a:p>
          <a:endParaRPr lang="fi-FI"/>
        </a:p>
      </dgm:t>
    </dgm:pt>
    <dgm:pt modelId="{8DF5622D-5FE6-41D3-8592-90409B685228}" type="sibTrans" cxnId="{2FE8D0F4-AABB-4FBB-9AA7-5349022EDAF2}">
      <dgm:prSet/>
      <dgm:spPr/>
      <dgm:t>
        <a:bodyPr/>
        <a:lstStyle/>
        <a:p>
          <a:endParaRPr lang="fi-FI"/>
        </a:p>
      </dgm:t>
    </dgm:pt>
    <dgm:pt modelId="{1EF4E221-65A6-4BA0-80E5-412413EC4CFE}">
      <dgm:prSet phldrT="[Teksti]" custT="1"/>
      <dgm:spPr/>
      <dgm:t>
        <a:bodyPr/>
        <a:lstStyle/>
        <a:p>
          <a:r>
            <a:rPr lang="fi-FI" sz="1400" dirty="0"/>
            <a:t>Käännös ruotsiksi</a:t>
          </a:r>
        </a:p>
        <a:p>
          <a:r>
            <a:rPr lang="fi-FI" sz="1400" dirty="0"/>
            <a:t>Lausuntokierros 14.10.-14.11.2024</a:t>
          </a:r>
        </a:p>
      </dgm:t>
    </dgm:pt>
    <dgm:pt modelId="{B1EB948B-4D21-4AC2-8E0D-B01A955CFAE8}" type="parTrans" cxnId="{B5504442-DB20-4D89-889C-D75C93757AAC}">
      <dgm:prSet/>
      <dgm:spPr/>
      <dgm:t>
        <a:bodyPr/>
        <a:lstStyle/>
        <a:p>
          <a:endParaRPr lang="fi-FI"/>
        </a:p>
      </dgm:t>
    </dgm:pt>
    <dgm:pt modelId="{8E58394C-CC16-4E98-A979-B43C9D8F6CDE}" type="sibTrans" cxnId="{B5504442-DB20-4D89-889C-D75C93757AAC}">
      <dgm:prSet/>
      <dgm:spPr/>
      <dgm:t>
        <a:bodyPr/>
        <a:lstStyle/>
        <a:p>
          <a:endParaRPr lang="fi-FI"/>
        </a:p>
      </dgm:t>
    </dgm:pt>
    <dgm:pt modelId="{0BED0781-994D-471C-8337-B20EE6F5F279}">
      <dgm:prSet phldrT="[Teksti]" custT="1"/>
      <dgm:spPr/>
      <dgm:t>
        <a:bodyPr/>
        <a:lstStyle/>
        <a:p>
          <a:r>
            <a:rPr lang="fi-FI" sz="1400" dirty="0"/>
            <a:t>Tekoälyn hyödyntäminen tutkinnon osien aihioiden luonnostelussa</a:t>
          </a:r>
        </a:p>
      </dgm:t>
    </dgm:pt>
    <dgm:pt modelId="{6409AE26-A7F0-4B03-A563-059F63AE9CAF}" type="parTrans" cxnId="{E6EB13B8-B201-414A-90BE-F09A32935A04}">
      <dgm:prSet/>
      <dgm:spPr/>
      <dgm:t>
        <a:bodyPr/>
        <a:lstStyle/>
        <a:p>
          <a:endParaRPr lang="fi-FI"/>
        </a:p>
      </dgm:t>
    </dgm:pt>
    <dgm:pt modelId="{FD5939FC-2D76-4E05-876B-AF426E2A497C}" type="sibTrans" cxnId="{E6EB13B8-B201-414A-90BE-F09A32935A04}">
      <dgm:prSet/>
      <dgm:spPr/>
      <dgm:t>
        <a:bodyPr/>
        <a:lstStyle/>
        <a:p>
          <a:endParaRPr lang="fi-FI"/>
        </a:p>
      </dgm:t>
    </dgm:pt>
    <dgm:pt modelId="{722B0F5E-BD30-4A85-BB41-6995E118AAC9}">
      <dgm:prSet phldrT="[Teksti]" custT="1"/>
      <dgm:spPr/>
      <dgm:t>
        <a:bodyPr/>
        <a:lstStyle/>
        <a:p>
          <a:r>
            <a:rPr lang="fi-FI" sz="1400" dirty="0"/>
            <a:t>Tutkinnon osien viimeistely lausuntokierroksen kommenttien pohjalta</a:t>
          </a:r>
        </a:p>
      </dgm:t>
    </dgm:pt>
    <dgm:pt modelId="{E038C8AF-A39C-458A-B6B0-EA25672FF0C3}" type="parTrans" cxnId="{286CC8A5-70FF-4FD8-9C42-829F09260541}">
      <dgm:prSet/>
      <dgm:spPr/>
      <dgm:t>
        <a:bodyPr/>
        <a:lstStyle/>
        <a:p>
          <a:endParaRPr lang="fi-FI"/>
        </a:p>
      </dgm:t>
    </dgm:pt>
    <dgm:pt modelId="{A44A69C7-EB62-4F9B-A305-71B3C7517938}" type="sibTrans" cxnId="{286CC8A5-70FF-4FD8-9C42-829F09260541}">
      <dgm:prSet/>
      <dgm:spPr/>
      <dgm:t>
        <a:bodyPr/>
        <a:lstStyle/>
        <a:p>
          <a:endParaRPr lang="fi-FI"/>
        </a:p>
      </dgm:t>
    </dgm:pt>
    <dgm:pt modelId="{CDD750AB-ABBC-4C50-A290-1BC5C26B9712}">
      <dgm:prSet phldrT="[Teksti]" custT="1"/>
      <dgm:spPr/>
      <dgm:t>
        <a:bodyPr/>
        <a:lstStyle/>
        <a:p>
          <a:r>
            <a:rPr lang="fi-FI" sz="1400" dirty="0"/>
            <a:t>Suunnitelma tutkinnon osien viemisestä 113 ammatti- ja erikoisammatti-tutkinnon perusteeseen</a:t>
          </a:r>
        </a:p>
      </dgm:t>
    </dgm:pt>
    <dgm:pt modelId="{77483571-4719-4ECE-B5FD-34659648633A}" type="parTrans" cxnId="{7F615497-7BA1-4771-B9C1-CF860F352E68}">
      <dgm:prSet/>
      <dgm:spPr/>
      <dgm:t>
        <a:bodyPr/>
        <a:lstStyle/>
        <a:p>
          <a:endParaRPr lang="fi-FI"/>
        </a:p>
      </dgm:t>
    </dgm:pt>
    <dgm:pt modelId="{19CB0CC6-28DA-434B-9382-63797D4561ED}" type="sibTrans" cxnId="{7F615497-7BA1-4771-B9C1-CF860F352E68}">
      <dgm:prSet/>
      <dgm:spPr/>
      <dgm:t>
        <a:bodyPr/>
        <a:lstStyle/>
        <a:p>
          <a:endParaRPr lang="fi-FI"/>
        </a:p>
      </dgm:t>
    </dgm:pt>
    <dgm:pt modelId="{07903B6D-70D5-4EEB-9E77-CB643A423163}" type="pres">
      <dgm:prSet presAssocID="{ACEF5745-0A85-4AFF-9D5E-8C54F64D3F5B}" presName="Name0" presStyleCnt="0">
        <dgm:presLayoutVars>
          <dgm:dir/>
          <dgm:resizeHandles val="exact"/>
        </dgm:presLayoutVars>
      </dgm:prSet>
      <dgm:spPr/>
    </dgm:pt>
    <dgm:pt modelId="{28215A57-0304-46A0-941F-60C96A738203}" type="pres">
      <dgm:prSet presAssocID="{ACEF5745-0A85-4AFF-9D5E-8C54F64D3F5B}" presName="arrow" presStyleLbl="bgShp" presStyleIdx="0" presStyleCnt="1"/>
      <dgm:spPr/>
    </dgm:pt>
    <dgm:pt modelId="{71622C84-6755-4686-9115-13008297E9C3}" type="pres">
      <dgm:prSet presAssocID="{ACEF5745-0A85-4AFF-9D5E-8C54F64D3F5B}" presName="points" presStyleCnt="0"/>
      <dgm:spPr/>
    </dgm:pt>
    <dgm:pt modelId="{CFE001FD-45DE-4469-A694-AC9B98A34F69}" type="pres">
      <dgm:prSet presAssocID="{298B01F2-9C6E-4EF3-9F21-0CBE62A0DBB2}" presName="compositeA" presStyleCnt="0"/>
      <dgm:spPr/>
    </dgm:pt>
    <dgm:pt modelId="{A58BBE37-11F9-4592-983B-9326C8A9C28B}" type="pres">
      <dgm:prSet presAssocID="{298B01F2-9C6E-4EF3-9F21-0CBE62A0DBB2}" presName="textA" presStyleLbl="revTx" presStyleIdx="0" presStyleCnt="6">
        <dgm:presLayoutVars>
          <dgm:bulletEnabled val="1"/>
        </dgm:presLayoutVars>
      </dgm:prSet>
      <dgm:spPr/>
    </dgm:pt>
    <dgm:pt modelId="{3291CDE5-9015-434A-88A7-A8BC2BA8FDDC}" type="pres">
      <dgm:prSet presAssocID="{298B01F2-9C6E-4EF3-9F21-0CBE62A0DBB2}" presName="circleA" presStyleLbl="node1" presStyleIdx="0" presStyleCnt="6"/>
      <dgm:spPr/>
    </dgm:pt>
    <dgm:pt modelId="{C05FD762-F164-42E2-928F-13239A1F5098}" type="pres">
      <dgm:prSet presAssocID="{298B01F2-9C6E-4EF3-9F21-0CBE62A0DBB2}" presName="spaceA" presStyleCnt="0"/>
      <dgm:spPr/>
    </dgm:pt>
    <dgm:pt modelId="{9F11D3F6-3F6B-420D-A93F-CCF0950D6B9B}" type="pres">
      <dgm:prSet presAssocID="{92CD9D79-A0C4-4E28-8A09-1915D75765ED}" presName="space" presStyleCnt="0"/>
      <dgm:spPr/>
    </dgm:pt>
    <dgm:pt modelId="{4C59F3B0-9EBF-406D-A8B7-2A29C3F3CADF}" type="pres">
      <dgm:prSet presAssocID="{0BED0781-994D-471C-8337-B20EE6F5F279}" presName="compositeB" presStyleCnt="0"/>
      <dgm:spPr/>
    </dgm:pt>
    <dgm:pt modelId="{0A3816F4-3096-409F-A283-CBBE00B0360D}" type="pres">
      <dgm:prSet presAssocID="{0BED0781-994D-471C-8337-B20EE6F5F279}" presName="textB" presStyleLbl="revTx" presStyleIdx="1" presStyleCnt="6">
        <dgm:presLayoutVars>
          <dgm:bulletEnabled val="1"/>
        </dgm:presLayoutVars>
      </dgm:prSet>
      <dgm:spPr/>
    </dgm:pt>
    <dgm:pt modelId="{5048DEF0-5D9F-4B05-80E5-1A5CA0CFE5C6}" type="pres">
      <dgm:prSet presAssocID="{0BED0781-994D-471C-8337-B20EE6F5F279}" presName="circleB" presStyleLbl="node1" presStyleIdx="1" presStyleCnt="6"/>
      <dgm:spPr/>
    </dgm:pt>
    <dgm:pt modelId="{6FCC76B7-F9B0-4FAB-83E6-E952C8FD9D10}" type="pres">
      <dgm:prSet presAssocID="{0BED0781-994D-471C-8337-B20EE6F5F279}" presName="spaceB" presStyleCnt="0"/>
      <dgm:spPr/>
    </dgm:pt>
    <dgm:pt modelId="{EA4943C5-D1C4-4D62-B3F8-20025A31D32C}" type="pres">
      <dgm:prSet presAssocID="{FD5939FC-2D76-4E05-876B-AF426E2A497C}" presName="space" presStyleCnt="0"/>
      <dgm:spPr/>
    </dgm:pt>
    <dgm:pt modelId="{B2F92B40-ABD0-46E8-8889-4CFACABE6295}" type="pres">
      <dgm:prSet presAssocID="{4EE15495-84AA-4077-A9AF-B847DDC3EFCC}" presName="compositeA" presStyleCnt="0"/>
      <dgm:spPr/>
    </dgm:pt>
    <dgm:pt modelId="{D5369215-5185-4472-9FD3-7374DDE59241}" type="pres">
      <dgm:prSet presAssocID="{4EE15495-84AA-4077-A9AF-B847DDC3EFCC}" presName="textA" presStyleLbl="revTx" presStyleIdx="2" presStyleCnt="6">
        <dgm:presLayoutVars>
          <dgm:bulletEnabled val="1"/>
        </dgm:presLayoutVars>
      </dgm:prSet>
      <dgm:spPr/>
    </dgm:pt>
    <dgm:pt modelId="{DB90877C-E67F-4BDC-8D52-3F417D814A8B}" type="pres">
      <dgm:prSet presAssocID="{4EE15495-84AA-4077-A9AF-B847DDC3EFCC}" presName="circleA" presStyleLbl="node1" presStyleIdx="2" presStyleCnt="6"/>
      <dgm:spPr/>
    </dgm:pt>
    <dgm:pt modelId="{EABD3851-4915-4869-A969-9E5BF40B05FF}" type="pres">
      <dgm:prSet presAssocID="{4EE15495-84AA-4077-A9AF-B847DDC3EFCC}" presName="spaceA" presStyleCnt="0"/>
      <dgm:spPr/>
    </dgm:pt>
    <dgm:pt modelId="{027FF662-EC85-497F-9B41-888B539FB0E2}" type="pres">
      <dgm:prSet presAssocID="{8DF5622D-5FE6-41D3-8592-90409B685228}" presName="space" presStyleCnt="0"/>
      <dgm:spPr/>
    </dgm:pt>
    <dgm:pt modelId="{C1127C1F-F847-42D9-B16A-B762A9252CFB}" type="pres">
      <dgm:prSet presAssocID="{1EF4E221-65A6-4BA0-80E5-412413EC4CFE}" presName="compositeB" presStyleCnt="0"/>
      <dgm:spPr/>
    </dgm:pt>
    <dgm:pt modelId="{5BF828C5-4C59-405F-B157-B368A0C1BBC8}" type="pres">
      <dgm:prSet presAssocID="{1EF4E221-65A6-4BA0-80E5-412413EC4CFE}" presName="textB" presStyleLbl="revTx" presStyleIdx="3" presStyleCnt="6">
        <dgm:presLayoutVars>
          <dgm:bulletEnabled val="1"/>
        </dgm:presLayoutVars>
      </dgm:prSet>
      <dgm:spPr/>
    </dgm:pt>
    <dgm:pt modelId="{47C6DFBA-8E9C-4F09-BD2F-DA9F9B44DA28}" type="pres">
      <dgm:prSet presAssocID="{1EF4E221-65A6-4BA0-80E5-412413EC4CFE}" presName="circleB" presStyleLbl="node1" presStyleIdx="3" presStyleCnt="6"/>
      <dgm:spPr/>
    </dgm:pt>
    <dgm:pt modelId="{79F0FE43-9352-48B0-8931-D87C4F4C41D8}" type="pres">
      <dgm:prSet presAssocID="{1EF4E221-65A6-4BA0-80E5-412413EC4CFE}" presName="spaceB" presStyleCnt="0"/>
      <dgm:spPr/>
    </dgm:pt>
    <dgm:pt modelId="{AAFDD699-9163-4AEF-855D-4D0F26BDB1EF}" type="pres">
      <dgm:prSet presAssocID="{8E58394C-CC16-4E98-A979-B43C9D8F6CDE}" presName="space" presStyleCnt="0"/>
      <dgm:spPr/>
    </dgm:pt>
    <dgm:pt modelId="{C5C1EC7E-5020-463E-A6BF-B9ED21DC3873}" type="pres">
      <dgm:prSet presAssocID="{722B0F5E-BD30-4A85-BB41-6995E118AAC9}" presName="compositeA" presStyleCnt="0"/>
      <dgm:spPr/>
    </dgm:pt>
    <dgm:pt modelId="{6E10D152-D0A6-4850-8336-147AFF4ECCFB}" type="pres">
      <dgm:prSet presAssocID="{722B0F5E-BD30-4A85-BB41-6995E118AAC9}" presName="textA" presStyleLbl="revTx" presStyleIdx="4" presStyleCnt="6">
        <dgm:presLayoutVars>
          <dgm:bulletEnabled val="1"/>
        </dgm:presLayoutVars>
      </dgm:prSet>
      <dgm:spPr/>
    </dgm:pt>
    <dgm:pt modelId="{C8B91443-B3D0-42E5-87A8-1609A5B9C08D}" type="pres">
      <dgm:prSet presAssocID="{722B0F5E-BD30-4A85-BB41-6995E118AAC9}" presName="circleA" presStyleLbl="node1" presStyleIdx="4" presStyleCnt="6"/>
      <dgm:spPr/>
    </dgm:pt>
    <dgm:pt modelId="{9E7DDAEB-309C-4414-81FA-7F043A36CB39}" type="pres">
      <dgm:prSet presAssocID="{722B0F5E-BD30-4A85-BB41-6995E118AAC9}" presName="spaceA" presStyleCnt="0"/>
      <dgm:spPr/>
    </dgm:pt>
    <dgm:pt modelId="{72911D61-29BC-48DE-A2F7-AF6471695EEB}" type="pres">
      <dgm:prSet presAssocID="{A44A69C7-EB62-4F9B-A305-71B3C7517938}" presName="space" presStyleCnt="0"/>
      <dgm:spPr/>
    </dgm:pt>
    <dgm:pt modelId="{5187A53A-3F56-48FC-AD79-8C800211844C}" type="pres">
      <dgm:prSet presAssocID="{CDD750AB-ABBC-4C50-A290-1BC5C26B9712}" presName="compositeB" presStyleCnt="0"/>
      <dgm:spPr/>
    </dgm:pt>
    <dgm:pt modelId="{6C80781A-459E-494A-ACD1-A2FB7455D515}" type="pres">
      <dgm:prSet presAssocID="{CDD750AB-ABBC-4C50-A290-1BC5C26B9712}" presName="textB" presStyleLbl="revTx" presStyleIdx="5" presStyleCnt="6">
        <dgm:presLayoutVars>
          <dgm:bulletEnabled val="1"/>
        </dgm:presLayoutVars>
      </dgm:prSet>
      <dgm:spPr/>
    </dgm:pt>
    <dgm:pt modelId="{26BE5DA0-009F-4548-8F7A-6666FD42BFDD}" type="pres">
      <dgm:prSet presAssocID="{CDD750AB-ABBC-4C50-A290-1BC5C26B9712}" presName="circleB" presStyleLbl="node1" presStyleIdx="5" presStyleCnt="6"/>
      <dgm:spPr/>
    </dgm:pt>
    <dgm:pt modelId="{AF7F1BC5-E0BC-4010-904C-94BF00FF67AD}" type="pres">
      <dgm:prSet presAssocID="{CDD750AB-ABBC-4C50-A290-1BC5C26B9712}" presName="spaceB" presStyleCnt="0"/>
      <dgm:spPr/>
    </dgm:pt>
  </dgm:ptLst>
  <dgm:cxnLst>
    <dgm:cxn modelId="{07ACB60F-3235-4C93-ADBB-8B63E6613F3D}" type="presOf" srcId="{722B0F5E-BD30-4A85-BB41-6995E118AAC9}" destId="{6E10D152-D0A6-4850-8336-147AFF4ECCFB}" srcOrd="0" destOrd="0" presId="urn:microsoft.com/office/officeart/2005/8/layout/hProcess11"/>
    <dgm:cxn modelId="{1006B92E-F4F8-46B3-8402-900DE2A6BD3D}" srcId="{ACEF5745-0A85-4AFF-9D5E-8C54F64D3F5B}" destId="{298B01F2-9C6E-4EF3-9F21-0CBE62A0DBB2}" srcOrd="0" destOrd="0" parTransId="{20806C27-3FC3-4FAE-A2B3-6843E8ABC7BD}" sibTransId="{92CD9D79-A0C4-4E28-8A09-1915D75765ED}"/>
    <dgm:cxn modelId="{D0CC295F-B046-464E-AE38-C53FACCC9888}" type="presOf" srcId="{ACEF5745-0A85-4AFF-9D5E-8C54F64D3F5B}" destId="{07903B6D-70D5-4EEB-9E77-CB643A423163}" srcOrd="0" destOrd="0" presId="urn:microsoft.com/office/officeart/2005/8/layout/hProcess11"/>
    <dgm:cxn modelId="{B5504442-DB20-4D89-889C-D75C93757AAC}" srcId="{ACEF5745-0A85-4AFF-9D5E-8C54F64D3F5B}" destId="{1EF4E221-65A6-4BA0-80E5-412413EC4CFE}" srcOrd="3" destOrd="0" parTransId="{B1EB948B-4D21-4AC2-8E0D-B01A955CFAE8}" sibTransId="{8E58394C-CC16-4E98-A979-B43C9D8F6CDE}"/>
    <dgm:cxn modelId="{19C07264-8B90-4420-B4FD-E9E00CC5A757}" type="presOf" srcId="{0BED0781-994D-471C-8337-B20EE6F5F279}" destId="{0A3816F4-3096-409F-A283-CBBE00B0360D}" srcOrd="0" destOrd="0" presId="urn:microsoft.com/office/officeart/2005/8/layout/hProcess11"/>
    <dgm:cxn modelId="{7F615497-7BA1-4771-B9C1-CF860F352E68}" srcId="{ACEF5745-0A85-4AFF-9D5E-8C54F64D3F5B}" destId="{CDD750AB-ABBC-4C50-A290-1BC5C26B9712}" srcOrd="5" destOrd="0" parTransId="{77483571-4719-4ECE-B5FD-34659648633A}" sibTransId="{19CB0CC6-28DA-434B-9382-63797D4561ED}"/>
    <dgm:cxn modelId="{286CC8A5-70FF-4FD8-9C42-829F09260541}" srcId="{ACEF5745-0A85-4AFF-9D5E-8C54F64D3F5B}" destId="{722B0F5E-BD30-4A85-BB41-6995E118AAC9}" srcOrd="4" destOrd="0" parTransId="{E038C8AF-A39C-458A-B6B0-EA25672FF0C3}" sibTransId="{A44A69C7-EB62-4F9B-A305-71B3C7517938}"/>
    <dgm:cxn modelId="{E6EB13B8-B201-414A-90BE-F09A32935A04}" srcId="{ACEF5745-0A85-4AFF-9D5E-8C54F64D3F5B}" destId="{0BED0781-994D-471C-8337-B20EE6F5F279}" srcOrd="1" destOrd="0" parTransId="{6409AE26-A7F0-4B03-A563-059F63AE9CAF}" sibTransId="{FD5939FC-2D76-4E05-876B-AF426E2A497C}"/>
    <dgm:cxn modelId="{A2F88BC9-1C3B-4FBA-AF10-6D50D4FCDF94}" type="presOf" srcId="{4EE15495-84AA-4077-A9AF-B847DDC3EFCC}" destId="{D5369215-5185-4472-9FD3-7374DDE59241}" srcOrd="0" destOrd="0" presId="urn:microsoft.com/office/officeart/2005/8/layout/hProcess11"/>
    <dgm:cxn modelId="{8AA45ED2-BDEE-4416-A709-AD967BE526B7}" type="presOf" srcId="{1EF4E221-65A6-4BA0-80E5-412413EC4CFE}" destId="{5BF828C5-4C59-405F-B157-B368A0C1BBC8}" srcOrd="0" destOrd="0" presId="urn:microsoft.com/office/officeart/2005/8/layout/hProcess11"/>
    <dgm:cxn modelId="{C153C7E2-E896-44B8-ADF7-6C816ACFD603}" type="presOf" srcId="{CDD750AB-ABBC-4C50-A290-1BC5C26B9712}" destId="{6C80781A-459E-494A-ACD1-A2FB7455D515}" srcOrd="0" destOrd="0" presId="urn:microsoft.com/office/officeart/2005/8/layout/hProcess11"/>
    <dgm:cxn modelId="{2FE8D0F4-AABB-4FBB-9AA7-5349022EDAF2}" srcId="{ACEF5745-0A85-4AFF-9D5E-8C54F64D3F5B}" destId="{4EE15495-84AA-4077-A9AF-B847DDC3EFCC}" srcOrd="2" destOrd="0" parTransId="{D0C167E8-0F56-48C9-A253-E2219491F9DB}" sibTransId="{8DF5622D-5FE6-41D3-8592-90409B685228}"/>
    <dgm:cxn modelId="{44537EFC-FF1B-493C-9D49-929139A74BE4}" type="presOf" srcId="{298B01F2-9C6E-4EF3-9F21-0CBE62A0DBB2}" destId="{A58BBE37-11F9-4592-983B-9326C8A9C28B}" srcOrd="0" destOrd="0" presId="urn:microsoft.com/office/officeart/2005/8/layout/hProcess11"/>
    <dgm:cxn modelId="{2E156C62-4220-4C6A-8A7E-DAA42F660205}" type="presParOf" srcId="{07903B6D-70D5-4EEB-9E77-CB643A423163}" destId="{28215A57-0304-46A0-941F-60C96A738203}" srcOrd="0" destOrd="0" presId="urn:microsoft.com/office/officeart/2005/8/layout/hProcess11"/>
    <dgm:cxn modelId="{06B88C37-7B0E-4765-8E00-2465CADF6F38}" type="presParOf" srcId="{07903B6D-70D5-4EEB-9E77-CB643A423163}" destId="{71622C84-6755-4686-9115-13008297E9C3}" srcOrd="1" destOrd="0" presId="urn:microsoft.com/office/officeart/2005/8/layout/hProcess11"/>
    <dgm:cxn modelId="{98E4A10B-1779-472F-B277-421E6BDAC083}" type="presParOf" srcId="{71622C84-6755-4686-9115-13008297E9C3}" destId="{CFE001FD-45DE-4469-A694-AC9B98A34F69}" srcOrd="0" destOrd="0" presId="urn:microsoft.com/office/officeart/2005/8/layout/hProcess11"/>
    <dgm:cxn modelId="{0D3EC910-DE50-4A61-997F-3DEE314F2A81}" type="presParOf" srcId="{CFE001FD-45DE-4469-A694-AC9B98A34F69}" destId="{A58BBE37-11F9-4592-983B-9326C8A9C28B}" srcOrd="0" destOrd="0" presId="urn:microsoft.com/office/officeart/2005/8/layout/hProcess11"/>
    <dgm:cxn modelId="{4CA9A70C-9501-4AC5-BA5B-9D0D7DAE9432}" type="presParOf" srcId="{CFE001FD-45DE-4469-A694-AC9B98A34F69}" destId="{3291CDE5-9015-434A-88A7-A8BC2BA8FDDC}" srcOrd="1" destOrd="0" presId="urn:microsoft.com/office/officeart/2005/8/layout/hProcess11"/>
    <dgm:cxn modelId="{2678BE8D-89BB-4F0D-94BE-09BE64F95D46}" type="presParOf" srcId="{CFE001FD-45DE-4469-A694-AC9B98A34F69}" destId="{C05FD762-F164-42E2-928F-13239A1F5098}" srcOrd="2" destOrd="0" presId="urn:microsoft.com/office/officeart/2005/8/layout/hProcess11"/>
    <dgm:cxn modelId="{85E07B0F-481B-4B26-9D5B-23196FBF2F60}" type="presParOf" srcId="{71622C84-6755-4686-9115-13008297E9C3}" destId="{9F11D3F6-3F6B-420D-A93F-CCF0950D6B9B}" srcOrd="1" destOrd="0" presId="urn:microsoft.com/office/officeart/2005/8/layout/hProcess11"/>
    <dgm:cxn modelId="{87B3512B-42A3-4421-B409-57B818590A08}" type="presParOf" srcId="{71622C84-6755-4686-9115-13008297E9C3}" destId="{4C59F3B0-9EBF-406D-A8B7-2A29C3F3CADF}" srcOrd="2" destOrd="0" presId="urn:microsoft.com/office/officeart/2005/8/layout/hProcess11"/>
    <dgm:cxn modelId="{505D53BE-5D34-4CB4-984B-7BCB32078691}" type="presParOf" srcId="{4C59F3B0-9EBF-406D-A8B7-2A29C3F3CADF}" destId="{0A3816F4-3096-409F-A283-CBBE00B0360D}" srcOrd="0" destOrd="0" presId="urn:microsoft.com/office/officeart/2005/8/layout/hProcess11"/>
    <dgm:cxn modelId="{38A5DC3D-9B44-4EB8-9ACF-7A3877452F97}" type="presParOf" srcId="{4C59F3B0-9EBF-406D-A8B7-2A29C3F3CADF}" destId="{5048DEF0-5D9F-4B05-80E5-1A5CA0CFE5C6}" srcOrd="1" destOrd="0" presId="urn:microsoft.com/office/officeart/2005/8/layout/hProcess11"/>
    <dgm:cxn modelId="{F543351F-D829-4A88-868F-73C9F20931CD}" type="presParOf" srcId="{4C59F3B0-9EBF-406D-A8B7-2A29C3F3CADF}" destId="{6FCC76B7-F9B0-4FAB-83E6-E952C8FD9D10}" srcOrd="2" destOrd="0" presId="urn:microsoft.com/office/officeart/2005/8/layout/hProcess11"/>
    <dgm:cxn modelId="{EE1668B8-F11E-4A58-9598-7DB6178D5F79}" type="presParOf" srcId="{71622C84-6755-4686-9115-13008297E9C3}" destId="{EA4943C5-D1C4-4D62-B3F8-20025A31D32C}" srcOrd="3" destOrd="0" presId="urn:microsoft.com/office/officeart/2005/8/layout/hProcess11"/>
    <dgm:cxn modelId="{7EDC5316-A3CD-4D4C-AE76-64043488D69C}" type="presParOf" srcId="{71622C84-6755-4686-9115-13008297E9C3}" destId="{B2F92B40-ABD0-46E8-8889-4CFACABE6295}" srcOrd="4" destOrd="0" presId="urn:microsoft.com/office/officeart/2005/8/layout/hProcess11"/>
    <dgm:cxn modelId="{E7F044B0-AFC3-4F5F-B832-0A6B522A6BBA}" type="presParOf" srcId="{B2F92B40-ABD0-46E8-8889-4CFACABE6295}" destId="{D5369215-5185-4472-9FD3-7374DDE59241}" srcOrd="0" destOrd="0" presId="urn:microsoft.com/office/officeart/2005/8/layout/hProcess11"/>
    <dgm:cxn modelId="{D8AB6037-BB38-43E9-83F3-E6F2552650A5}" type="presParOf" srcId="{B2F92B40-ABD0-46E8-8889-4CFACABE6295}" destId="{DB90877C-E67F-4BDC-8D52-3F417D814A8B}" srcOrd="1" destOrd="0" presId="urn:microsoft.com/office/officeart/2005/8/layout/hProcess11"/>
    <dgm:cxn modelId="{FA4DB5BA-4BCD-49FF-8841-F2DFFB3FDDB8}" type="presParOf" srcId="{B2F92B40-ABD0-46E8-8889-4CFACABE6295}" destId="{EABD3851-4915-4869-A969-9E5BF40B05FF}" srcOrd="2" destOrd="0" presId="urn:microsoft.com/office/officeart/2005/8/layout/hProcess11"/>
    <dgm:cxn modelId="{6F53D143-9359-415D-8120-15C4701632B6}" type="presParOf" srcId="{71622C84-6755-4686-9115-13008297E9C3}" destId="{027FF662-EC85-497F-9B41-888B539FB0E2}" srcOrd="5" destOrd="0" presId="urn:microsoft.com/office/officeart/2005/8/layout/hProcess11"/>
    <dgm:cxn modelId="{C2895D09-F0AC-4141-84C9-8CF8FCC9967D}" type="presParOf" srcId="{71622C84-6755-4686-9115-13008297E9C3}" destId="{C1127C1F-F847-42D9-B16A-B762A9252CFB}" srcOrd="6" destOrd="0" presId="urn:microsoft.com/office/officeart/2005/8/layout/hProcess11"/>
    <dgm:cxn modelId="{DB502454-91FD-4FD5-9594-BC0ABDDF6BF6}" type="presParOf" srcId="{C1127C1F-F847-42D9-B16A-B762A9252CFB}" destId="{5BF828C5-4C59-405F-B157-B368A0C1BBC8}" srcOrd="0" destOrd="0" presId="urn:microsoft.com/office/officeart/2005/8/layout/hProcess11"/>
    <dgm:cxn modelId="{D398F9D6-7102-4DFC-B808-985D9EA4E597}" type="presParOf" srcId="{C1127C1F-F847-42D9-B16A-B762A9252CFB}" destId="{47C6DFBA-8E9C-4F09-BD2F-DA9F9B44DA28}" srcOrd="1" destOrd="0" presId="urn:microsoft.com/office/officeart/2005/8/layout/hProcess11"/>
    <dgm:cxn modelId="{614D0CE3-4F22-4CDB-85D2-D19E9BC3E737}" type="presParOf" srcId="{C1127C1F-F847-42D9-B16A-B762A9252CFB}" destId="{79F0FE43-9352-48B0-8931-D87C4F4C41D8}" srcOrd="2" destOrd="0" presId="urn:microsoft.com/office/officeart/2005/8/layout/hProcess11"/>
    <dgm:cxn modelId="{A3C5667E-1989-4111-AB4A-845C3C365BE8}" type="presParOf" srcId="{71622C84-6755-4686-9115-13008297E9C3}" destId="{AAFDD699-9163-4AEF-855D-4D0F26BDB1EF}" srcOrd="7" destOrd="0" presId="urn:microsoft.com/office/officeart/2005/8/layout/hProcess11"/>
    <dgm:cxn modelId="{BD26AC25-D31F-4C5E-92FF-48BAD836535B}" type="presParOf" srcId="{71622C84-6755-4686-9115-13008297E9C3}" destId="{C5C1EC7E-5020-463E-A6BF-B9ED21DC3873}" srcOrd="8" destOrd="0" presId="urn:microsoft.com/office/officeart/2005/8/layout/hProcess11"/>
    <dgm:cxn modelId="{23FDEA94-BAEE-448E-9F87-6450E482C913}" type="presParOf" srcId="{C5C1EC7E-5020-463E-A6BF-B9ED21DC3873}" destId="{6E10D152-D0A6-4850-8336-147AFF4ECCFB}" srcOrd="0" destOrd="0" presId="urn:microsoft.com/office/officeart/2005/8/layout/hProcess11"/>
    <dgm:cxn modelId="{443805C4-FCA8-403E-9900-3508A6B8C273}" type="presParOf" srcId="{C5C1EC7E-5020-463E-A6BF-B9ED21DC3873}" destId="{C8B91443-B3D0-42E5-87A8-1609A5B9C08D}" srcOrd="1" destOrd="0" presId="urn:microsoft.com/office/officeart/2005/8/layout/hProcess11"/>
    <dgm:cxn modelId="{62A16611-F7D8-42AB-A04F-735283523E78}" type="presParOf" srcId="{C5C1EC7E-5020-463E-A6BF-B9ED21DC3873}" destId="{9E7DDAEB-309C-4414-81FA-7F043A36CB39}" srcOrd="2" destOrd="0" presId="urn:microsoft.com/office/officeart/2005/8/layout/hProcess11"/>
    <dgm:cxn modelId="{3E9AF078-2DAE-44EB-8B7E-BC8DF3B3227D}" type="presParOf" srcId="{71622C84-6755-4686-9115-13008297E9C3}" destId="{72911D61-29BC-48DE-A2F7-AF6471695EEB}" srcOrd="9" destOrd="0" presId="urn:microsoft.com/office/officeart/2005/8/layout/hProcess11"/>
    <dgm:cxn modelId="{C1951D9C-67BA-4EE5-863B-4A38980BC965}" type="presParOf" srcId="{71622C84-6755-4686-9115-13008297E9C3}" destId="{5187A53A-3F56-48FC-AD79-8C800211844C}" srcOrd="10" destOrd="0" presId="urn:microsoft.com/office/officeart/2005/8/layout/hProcess11"/>
    <dgm:cxn modelId="{9F261044-9DCF-480B-B95C-93A2088AF433}" type="presParOf" srcId="{5187A53A-3F56-48FC-AD79-8C800211844C}" destId="{6C80781A-459E-494A-ACD1-A2FB7455D515}" srcOrd="0" destOrd="0" presId="urn:microsoft.com/office/officeart/2005/8/layout/hProcess11"/>
    <dgm:cxn modelId="{01F56DE2-8327-431D-AF4C-3997013D63FD}" type="presParOf" srcId="{5187A53A-3F56-48FC-AD79-8C800211844C}" destId="{26BE5DA0-009F-4548-8F7A-6666FD42BFDD}" srcOrd="1" destOrd="0" presId="urn:microsoft.com/office/officeart/2005/8/layout/hProcess11"/>
    <dgm:cxn modelId="{CD108074-ADF6-4179-8A72-680A2572CB37}" type="presParOf" srcId="{5187A53A-3F56-48FC-AD79-8C800211844C}" destId="{AF7F1BC5-E0BC-4010-904C-94BF00FF67AD}"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7CD2EC-AECF-4FB7-9EDD-97C2B505C5D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i-FI"/>
        </a:p>
      </dgm:t>
    </dgm:pt>
    <dgm:pt modelId="{275ACFD7-6A9F-4A5E-B6DA-5B2A816834F4}">
      <dgm:prSet phldrT="[Teksti]" custT="1"/>
      <dgm:spPr/>
      <dgm:t>
        <a:bodyPr/>
        <a:lstStyle/>
        <a:p>
          <a:r>
            <a:rPr lang="fi-FI" sz="2000" dirty="0"/>
            <a:t>Ammattitutkinnot</a:t>
          </a:r>
        </a:p>
      </dgm:t>
    </dgm:pt>
    <dgm:pt modelId="{E34D0E53-0263-42A6-8D42-0BFD63173388}" type="parTrans" cxnId="{49ADC301-1B2A-454A-A616-3CC6F6302AAC}">
      <dgm:prSet/>
      <dgm:spPr/>
      <dgm:t>
        <a:bodyPr/>
        <a:lstStyle/>
        <a:p>
          <a:endParaRPr lang="fi-FI"/>
        </a:p>
      </dgm:t>
    </dgm:pt>
    <dgm:pt modelId="{58AE3082-9802-4041-A8CF-DDA43F06D1EC}" type="sibTrans" cxnId="{49ADC301-1B2A-454A-A616-3CC6F6302AAC}">
      <dgm:prSet/>
      <dgm:spPr/>
      <dgm:t>
        <a:bodyPr/>
        <a:lstStyle/>
        <a:p>
          <a:endParaRPr lang="fi-FI"/>
        </a:p>
      </dgm:t>
    </dgm:pt>
    <dgm:pt modelId="{49A0DF10-582E-41EF-9276-5D6FED6E395C}">
      <dgm:prSet phldrT="[Teksti]" custT="1"/>
      <dgm:spPr/>
      <dgm:t>
        <a:bodyPr/>
        <a:lstStyle/>
        <a:p>
          <a:r>
            <a:rPr lang="fi-FI" sz="2000" dirty="0"/>
            <a:t>Digikyvykkyyden edistäminen työyhteisössä, 15 osaamispistettä</a:t>
          </a:r>
        </a:p>
      </dgm:t>
    </dgm:pt>
    <dgm:pt modelId="{84832D10-5857-48C2-9580-3E86505A27BC}" type="parTrans" cxnId="{3344BB89-F553-4821-B6BB-AF05E6F8AD92}">
      <dgm:prSet/>
      <dgm:spPr/>
      <dgm:t>
        <a:bodyPr/>
        <a:lstStyle/>
        <a:p>
          <a:endParaRPr lang="fi-FI"/>
        </a:p>
      </dgm:t>
    </dgm:pt>
    <dgm:pt modelId="{38B60585-F6E5-4D6E-9793-448B1AA882ED}" type="sibTrans" cxnId="{3344BB89-F553-4821-B6BB-AF05E6F8AD92}">
      <dgm:prSet/>
      <dgm:spPr/>
      <dgm:t>
        <a:bodyPr/>
        <a:lstStyle/>
        <a:p>
          <a:endParaRPr lang="fi-FI"/>
        </a:p>
      </dgm:t>
    </dgm:pt>
    <dgm:pt modelId="{581E4E02-C2E6-43DC-9496-594F60482D76}">
      <dgm:prSet phldrT="[Teksti]" custT="1"/>
      <dgm:spPr/>
      <dgm:t>
        <a:bodyPr/>
        <a:lstStyle/>
        <a:p>
          <a:r>
            <a:rPr lang="fi-FI" sz="2000" dirty="0"/>
            <a:t>Tekoälyn hyödyntäminen työprosessissa, 15 osaamispistettä</a:t>
          </a:r>
        </a:p>
      </dgm:t>
    </dgm:pt>
    <dgm:pt modelId="{27E4F6ED-5391-4E44-876C-7967D2C2F62C}" type="parTrans" cxnId="{BDBAF0EE-A043-474F-BE2E-626519562080}">
      <dgm:prSet/>
      <dgm:spPr/>
      <dgm:t>
        <a:bodyPr/>
        <a:lstStyle/>
        <a:p>
          <a:endParaRPr lang="fi-FI"/>
        </a:p>
      </dgm:t>
    </dgm:pt>
    <dgm:pt modelId="{86F159DD-2674-4FA3-BF75-C8892F9E27EE}" type="sibTrans" cxnId="{BDBAF0EE-A043-474F-BE2E-626519562080}">
      <dgm:prSet/>
      <dgm:spPr/>
      <dgm:t>
        <a:bodyPr/>
        <a:lstStyle/>
        <a:p>
          <a:endParaRPr lang="fi-FI"/>
        </a:p>
      </dgm:t>
    </dgm:pt>
    <dgm:pt modelId="{B275526B-8B6C-40D2-9A56-94B02672A4AA}">
      <dgm:prSet phldrT="[Teksti]" custT="1"/>
      <dgm:spPr/>
      <dgm:t>
        <a:bodyPr/>
        <a:lstStyle/>
        <a:p>
          <a:r>
            <a:rPr lang="fi-FI" sz="2000" dirty="0"/>
            <a:t>Vihreän siirtymän edistäminen, 15 osaamispistettä</a:t>
          </a:r>
        </a:p>
      </dgm:t>
    </dgm:pt>
    <dgm:pt modelId="{77575F22-1F02-492E-B705-C9DD55134AF0}" type="parTrans" cxnId="{6A64D26F-84CF-4FD3-B0CA-7DEDE5FEC381}">
      <dgm:prSet/>
      <dgm:spPr/>
      <dgm:t>
        <a:bodyPr/>
        <a:lstStyle/>
        <a:p>
          <a:endParaRPr lang="fi-FI"/>
        </a:p>
      </dgm:t>
    </dgm:pt>
    <dgm:pt modelId="{46B0D091-7E5D-4221-9ADF-72D4F98A97FD}" type="sibTrans" cxnId="{6A64D26F-84CF-4FD3-B0CA-7DEDE5FEC381}">
      <dgm:prSet/>
      <dgm:spPr/>
      <dgm:t>
        <a:bodyPr/>
        <a:lstStyle/>
        <a:p>
          <a:endParaRPr lang="fi-FI"/>
        </a:p>
      </dgm:t>
    </dgm:pt>
    <dgm:pt modelId="{1512A208-EAAF-4C9C-80EA-37E82B674176}">
      <dgm:prSet phldrT="[Teksti]" custT="1"/>
      <dgm:spPr/>
      <dgm:t>
        <a:bodyPr/>
        <a:lstStyle/>
        <a:p>
          <a:r>
            <a:rPr lang="fi-FI" sz="2000" dirty="0"/>
            <a:t>Erikoisammattitutkinnot</a:t>
          </a:r>
        </a:p>
      </dgm:t>
    </dgm:pt>
    <dgm:pt modelId="{AEF3CABC-238E-4D6F-858B-D7AD2FDFF87C}" type="parTrans" cxnId="{C6655927-8324-4513-9AC1-987447645799}">
      <dgm:prSet/>
      <dgm:spPr/>
      <dgm:t>
        <a:bodyPr/>
        <a:lstStyle/>
        <a:p>
          <a:endParaRPr lang="fi-FI"/>
        </a:p>
      </dgm:t>
    </dgm:pt>
    <dgm:pt modelId="{5D41C138-014A-4691-9FFB-6C94473BC0CA}" type="sibTrans" cxnId="{C6655927-8324-4513-9AC1-987447645799}">
      <dgm:prSet/>
      <dgm:spPr/>
      <dgm:t>
        <a:bodyPr/>
        <a:lstStyle/>
        <a:p>
          <a:endParaRPr lang="fi-FI"/>
        </a:p>
      </dgm:t>
    </dgm:pt>
    <dgm:pt modelId="{CBC9D554-0C17-45B4-BF32-4BA12231769F}">
      <dgm:prSet phldrT="[Teksti]" custT="1"/>
      <dgm:spPr/>
      <dgm:t>
        <a:bodyPr/>
        <a:lstStyle/>
        <a:p>
          <a:r>
            <a:rPr lang="fi-FI" sz="2000" dirty="0"/>
            <a:t>Digitalisaation edistäminen, 30 osaamispistettä</a:t>
          </a:r>
        </a:p>
      </dgm:t>
    </dgm:pt>
    <dgm:pt modelId="{09158FFC-EDA3-479C-A8C5-BA7241E881E9}" type="parTrans" cxnId="{431B8FF4-EAAB-4D13-87C0-0785BF58B918}">
      <dgm:prSet/>
      <dgm:spPr/>
      <dgm:t>
        <a:bodyPr/>
        <a:lstStyle/>
        <a:p>
          <a:endParaRPr lang="fi-FI"/>
        </a:p>
      </dgm:t>
    </dgm:pt>
    <dgm:pt modelId="{04A9D3D5-8CD2-43BD-86ED-130EF96EB8C7}" type="sibTrans" cxnId="{431B8FF4-EAAB-4D13-87C0-0785BF58B918}">
      <dgm:prSet/>
      <dgm:spPr/>
      <dgm:t>
        <a:bodyPr/>
        <a:lstStyle/>
        <a:p>
          <a:endParaRPr lang="fi-FI"/>
        </a:p>
      </dgm:t>
    </dgm:pt>
    <dgm:pt modelId="{E9DCBC64-3E71-49A6-82CD-B04E12595982}">
      <dgm:prSet phldrT="[Teksti]" custT="1"/>
      <dgm:spPr/>
      <dgm:t>
        <a:bodyPr/>
        <a:lstStyle/>
        <a:p>
          <a:r>
            <a:rPr lang="fi-FI" sz="2000" dirty="0"/>
            <a:t>Kehittyvien teknologioiden kokeilu, 30 osaamispistettä</a:t>
          </a:r>
        </a:p>
      </dgm:t>
    </dgm:pt>
    <dgm:pt modelId="{30966505-4553-44E9-B437-696B4364E091}" type="parTrans" cxnId="{66B4B857-26BC-4596-8CFF-3D469DA618ED}">
      <dgm:prSet/>
      <dgm:spPr/>
      <dgm:t>
        <a:bodyPr/>
        <a:lstStyle/>
        <a:p>
          <a:endParaRPr lang="fi-FI"/>
        </a:p>
      </dgm:t>
    </dgm:pt>
    <dgm:pt modelId="{758ECC72-8B62-4A41-9BF4-273E16C74E0F}" type="sibTrans" cxnId="{66B4B857-26BC-4596-8CFF-3D469DA618ED}">
      <dgm:prSet/>
      <dgm:spPr/>
      <dgm:t>
        <a:bodyPr/>
        <a:lstStyle/>
        <a:p>
          <a:endParaRPr lang="fi-FI"/>
        </a:p>
      </dgm:t>
    </dgm:pt>
    <dgm:pt modelId="{F369FAB3-0AC2-4382-AC93-F2FBA070DF07}">
      <dgm:prSet phldrT="[Teksti]" custT="1"/>
      <dgm:spPr/>
      <dgm:t>
        <a:bodyPr/>
        <a:lstStyle/>
        <a:p>
          <a:r>
            <a:rPr lang="fi-FI" sz="2000" dirty="0"/>
            <a:t>Kiertotaloustoiminnan kehittäminen, 30 osaamispistettä</a:t>
          </a:r>
        </a:p>
      </dgm:t>
    </dgm:pt>
    <dgm:pt modelId="{1BA13A8D-8916-4F92-8830-2410F2C55F36}" type="parTrans" cxnId="{A71EB856-3400-499F-92F7-E8E3AA135FD0}">
      <dgm:prSet/>
      <dgm:spPr/>
      <dgm:t>
        <a:bodyPr/>
        <a:lstStyle/>
        <a:p>
          <a:endParaRPr lang="fi-FI"/>
        </a:p>
      </dgm:t>
    </dgm:pt>
    <dgm:pt modelId="{D600B397-833D-4D4D-B41B-789DDAA2EB9D}" type="sibTrans" cxnId="{A71EB856-3400-499F-92F7-E8E3AA135FD0}">
      <dgm:prSet/>
      <dgm:spPr/>
      <dgm:t>
        <a:bodyPr/>
        <a:lstStyle/>
        <a:p>
          <a:endParaRPr lang="fi-FI"/>
        </a:p>
      </dgm:t>
    </dgm:pt>
    <dgm:pt modelId="{E8DF0F35-84B4-4A9B-819B-1B89FE076798}">
      <dgm:prSet phldrT="[Teksti]" custT="1"/>
      <dgm:spPr/>
      <dgm:t>
        <a:bodyPr/>
        <a:lstStyle/>
        <a:p>
          <a:r>
            <a:rPr lang="fi-FI" sz="2000" dirty="0"/>
            <a:t>Kyberturvallisuuden edistäminen, 30 osaamispistettä</a:t>
          </a:r>
        </a:p>
      </dgm:t>
    </dgm:pt>
    <dgm:pt modelId="{5BF4FC31-43E0-488F-BF8B-7CB439C7129A}" type="parTrans" cxnId="{6DA25EB2-E5E6-4FC6-933E-6ACF7F51D0DB}">
      <dgm:prSet/>
      <dgm:spPr/>
      <dgm:t>
        <a:bodyPr/>
        <a:lstStyle/>
        <a:p>
          <a:endParaRPr lang="fi-FI"/>
        </a:p>
      </dgm:t>
    </dgm:pt>
    <dgm:pt modelId="{0697C726-7144-4F09-BC08-984D1A7631FC}" type="sibTrans" cxnId="{6DA25EB2-E5E6-4FC6-933E-6ACF7F51D0DB}">
      <dgm:prSet/>
      <dgm:spPr/>
      <dgm:t>
        <a:bodyPr/>
        <a:lstStyle/>
        <a:p>
          <a:endParaRPr lang="fi-FI"/>
        </a:p>
      </dgm:t>
    </dgm:pt>
    <dgm:pt modelId="{FAA7BCD7-8589-4F18-A39A-938E898B1AFF}" type="pres">
      <dgm:prSet presAssocID="{337CD2EC-AECF-4FB7-9EDD-97C2B505C5DC}" presName="linear" presStyleCnt="0">
        <dgm:presLayoutVars>
          <dgm:dir/>
          <dgm:animLvl val="lvl"/>
          <dgm:resizeHandles val="exact"/>
        </dgm:presLayoutVars>
      </dgm:prSet>
      <dgm:spPr/>
    </dgm:pt>
    <dgm:pt modelId="{0477F34A-5F49-4007-9FFE-05BBD1E28D92}" type="pres">
      <dgm:prSet presAssocID="{275ACFD7-6A9F-4A5E-B6DA-5B2A816834F4}" presName="parentLin" presStyleCnt="0"/>
      <dgm:spPr/>
    </dgm:pt>
    <dgm:pt modelId="{051AD309-50DC-4241-8AC8-BACC23514D53}" type="pres">
      <dgm:prSet presAssocID="{275ACFD7-6A9F-4A5E-B6DA-5B2A816834F4}" presName="parentLeftMargin" presStyleLbl="node1" presStyleIdx="0" presStyleCnt="2"/>
      <dgm:spPr/>
    </dgm:pt>
    <dgm:pt modelId="{BD8C1C08-B139-4D83-A750-584F3105B6E1}" type="pres">
      <dgm:prSet presAssocID="{275ACFD7-6A9F-4A5E-B6DA-5B2A816834F4}" presName="parentText" presStyleLbl="node1" presStyleIdx="0" presStyleCnt="2">
        <dgm:presLayoutVars>
          <dgm:chMax val="0"/>
          <dgm:bulletEnabled val="1"/>
        </dgm:presLayoutVars>
      </dgm:prSet>
      <dgm:spPr/>
    </dgm:pt>
    <dgm:pt modelId="{CC67E5A8-5068-4D96-AB52-2346CA497FBA}" type="pres">
      <dgm:prSet presAssocID="{275ACFD7-6A9F-4A5E-B6DA-5B2A816834F4}" presName="negativeSpace" presStyleCnt="0"/>
      <dgm:spPr/>
    </dgm:pt>
    <dgm:pt modelId="{A3B20852-E3B4-4209-B408-7AB612189820}" type="pres">
      <dgm:prSet presAssocID="{275ACFD7-6A9F-4A5E-B6DA-5B2A816834F4}" presName="childText" presStyleLbl="conFgAcc1" presStyleIdx="0" presStyleCnt="2">
        <dgm:presLayoutVars>
          <dgm:bulletEnabled val="1"/>
        </dgm:presLayoutVars>
      </dgm:prSet>
      <dgm:spPr/>
    </dgm:pt>
    <dgm:pt modelId="{F1DC3D14-FDB2-4890-8046-7C0E643F9D75}" type="pres">
      <dgm:prSet presAssocID="{58AE3082-9802-4041-A8CF-DDA43F06D1EC}" presName="spaceBetweenRectangles" presStyleCnt="0"/>
      <dgm:spPr/>
    </dgm:pt>
    <dgm:pt modelId="{05A979D9-DA47-4671-951E-A54FD963462B}" type="pres">
      <dgm:prSet presAssocID="{1512A208-EAAF-4C9C-80EA-37E82B674176}" presName="parentLin" presStyleCnt="0"/>
      <dgm:spPr/>
    </dgm:pt>
    <dgm:pt modelId="{27DDE533-45C8-4E45-BAB4-C7CF13FF55EB}" type="pres">
      <dgm:prSet presAssocID="{1512A208-EAAF-4C9C-80EA-37E82B674176}" presName="parentLeftMargin" presStyleLbl="node1" presStyleIdx="0" presStyleCnt="2"/>
      <dgm:spPr/>
    </dgm:pt>
    <dgm:pt modelId="{2A5442C1-CF3D-4DBF-B346-D26FF253CFC2}" type="pres">
      <dgm:prSet presAssocID="{1512A208-EAAF-4C9C-80EA-37E82B674176}" presName="parentText" presStyleLbl="node1" presStyleIdx="1" presStyleCnt="2">
        <dgm:presLayoutVars>
          <dgm:chMax val="0"/>
          <dgm:bulletEnabled val="1"/>
        </dgm:presLayoutVars>
      </dgm:prSet>
      <dgm:spPr/>
    </dgm:pt>
    <dgm:pt modelId="{ED91048D-790F-4470-BA5B-531A160ED4B7}" type="pres">
      <dgm:prSet presAssocID="{1512A208-EAAF-4C9C-80EA-37E82B674176}" presName="negativeSpace" presStyleCnt="0"/>
      <dgm:spPr/>
    </dgm:pt>
    <dgm:pt modelId="{2C098D5B-571E-4E32-8B0B-F209506E2F46}" type="pres">
      <dgm:prSet presAssocID="{1512A208-EAAF-4C9C-80EA-37E82B674176}" presName="childText" presStyleLbl="conFgAcc1" presStyleIdx="1" presStyleCnt="2">
        <dgm:presLayoutVars>
          <dgm:bulletEnabled val="1"/>
        </dgm:presLayoutVars>
      </dgm:prSet>
      <dgm:spPr/>
    </dgm:pt>
  </dgm:ptLst>
  <dgm:cxnLst>
    <dgm:cxn modelId="{49ADC301-1B2A-454A-A616-3CC6F6302AAC}" srcId="{337CD2EC-AECF-4FB7-9EDD-97C2B505C5DC}" destId="{275ACFD7-6A9F-4A5E-B6DA-5B2A816834F4}" srcOrd="0" destOrd="0" parTransId="{E34D0E53-0263-42A6-8D42-0BFD63173388}" sibTransId="{58AE3082-9802-4041-A8CF-DDA43F06D1EC}"/>
    <dgm:cxn modelId="{CDE6F70A-8B2E-42C0-898F-B01C198E54A3}" type="presOf" srcId="{337CD2EC-AECF-4FB7-9EDD-97C2B505C5DC}" destId="{FAA7BCD7-8589-4F18-A39A-938E898B1AFF}" srcOrd="0" destOrd="0" presId="urn:microsoft.com/office/officeart/2005/8/layout/list1"/>
    <dgm:cxn modelId="{F9660C0D-509D-4668-8272-7C2F2E4D3A04}" type="presOf" srcId="{CBC9D554-0C17-45B4-BF32-4BA12231769F}" destId="{2C098D5B-571E-4E32-8B0B-F209506E2F46}" srcOrd="0" destOrd="0" presId="urn:microsoft.com/office/officeart/2005/8/layout/list1"/>
    <dgm:cxn modelId="{AC52A514-2B8D-4313-836D-CD5F4521D362}" type="presOf" srcId="{E9DCBC64-3E71-49A6-82CD-B04E12595982}" destId="{2C098D5B-571E-4E32-8B0B-F209506E2F46}" srcOrd="0" destOrd="1" presId="urn:microsoft.com/office/officeart/2005/8/layout/list1"/>
    <dgm:cxn modelId="{1634821E-F8BD-4DED-B249-1B7D4B2C5939}" type="presOf" srcId="{49A0DF10-582E-41EF-9276-5D6FED6E395C}" destId="{A3B20852-E3B4-4209-B408-7AB612189820}" srcOrd="0" destOrd="0" presId="urn:microsoft.com/office/officeart/2005/8/layout/list1"/>
    <dgm:cxn modelId="{C6655927-8324-4513-9AC1-987447645799}" srcId="{337CD2EC-AECF-4FB7-9EDD-97C2B505C5DC}" destId="{1512A208-EAAF-4C9C-80EA-37E82B674176}" srcOrd="1" destOrd="0" parTransId="{AEF3CABC-238E-4D6F-858B-D7AD2FDFF87C}" sibTransId="{5D41C138-014A-4691-9FFB-6C94473BC0CA}"/>
    <dgm:cxn modelId="{9D79CD3F-948B-4B31-A9FE-440F3A02D112}" type="presOf" srcId="{1512A208-EAAF-4C9C-80EA-37E82B674176}" destId="{2A5442C1-CF3D-4DBF-B346-D26FF253CFC2}" srcOrd="1" destOrd="0" presId="urn:microsoft.com/office/officeart/2005/8/layout/list1"/>
    <dgm:cxn modelId="{9E17B44F-7D9E-4890-A041-CD45112A0B5B}" type="presOf" srcId="{275ACFD7-6A9F-4A5E-B6DA-5B2A816834F4}" destId="{051AD309-50DC-4241-8AC8-BACC23514D53}" srcOrd="0" destOrd="0" presId="urn:microsoft.com/office/officeart/2005/8/layout/list1"/>
    <dgm:cxn modelId="{6A64D26F-84CF-4FD3-B0CA-7DEDE5FEC381}" srcId="{275ACFD7-6A9F-4A5E-B6DA-5B2A816834F4}" destId="{B275526B-8B6C-40D2-9A56-94B02672A4AA}" srcOrd="2" destOrd="0" parTransId="{77575F22-1F02-492E-B705-C9DD55134AF0}" sibTransId="{46B0D091-7E5D-4221-9ADF-72D4F98A97FD}"/>
    <dgm:cxn modelId="{A71EB856-3400-499F-92F7-E8E3AA135FD0}" srcId="{1512A208-EAAF-4C9C-80EA-37E82B674176}" destId="{F369FAB3-0AC2-4382-AC93-F2FBA070DF07}" srcOrd="2" destOrd="0" parTransId="{1BA13A8D-8916-4F92-8830-2410F2C55F36}" sibTransId="{D600B397-833D-4D4D-B41B-789DDAA2EB9D}"/>
    <dgm:cxn modelId="{66B4B857-26BC-4596-8CFF-3D469DA618ED}" srcId="{1512A208-EAAF-4C9C-80EA-37E82B674176}" destId="{E9DCBC64-3E71-49A6-82CD-B04E12595982}" srcOrd="1" destOrd="0" parTransId="{30966505-4553-44E9-B437-696B4364E091}" sibTransId="{758ECC72-8B62-4A41-9BF4-273E16C74E0F}"/>
    <dgm:cxn modelId="{AC5BD07A-5BD0-4DFB-865E-107EAA1866FA}" type="presOf" srcId="{1512A208-EAAF-4C9C-80EA-37E82B674176}" destId="{27DDE533-45C8-4E45-BAB4-C7CF13FF55EB}" srcOrd="0" destOrd="0" presId="urn:microsoft.com/office/officeart/2005/8/layout/list1"/>
    <dgm:cxn modelId="{01EDF87B-AA25-4454-BDE5-EF60A0605C31}" type="presOf" srcId="{F369FAB3-0AC2-4382-AC93-F2FBA070DF07}" destId="{2C098D5B-571E-4E32-8B0B-F209506E2F46}" srcOrd="0" destOrd="2" presId="urn:microsoft.com/office/officeart/2005/8/layout/list1"/>
    <dgm:cxn modelId="{3344BB89-F553-4821-B6BB-AF05E6F8AD92}" srcId="{275ACFD7-6A9F-4A5E-B6DA-5B2A816834F4}" destId="{49A0DF10-582E-41EF-9276-5D6FED6E395C}" srcOrd="0" destOrd="0" parTransId="{84832D10-5857-48C2-9580-3E86505A27BC}" sibTransId="{38B60585-F6E5-4D6E-9793-448B1AA882ED}"/>
    <dgm:cxn modelId="{BF67A29E-7593-4197-B4E3-DDFE6549A902}" type="presOf" srcId="{B275526B-8B6C-40D2-9A56-94B02672A4AA}" destId="{A3B20852-E3B4-4209-B408-7AB612189820}" srcOrd="0" destOrd="2" presId="urn:microsoft.com/office/officeart/2005/8/layout/list1"/>
    <dgm:cxn modelId="{111462A6-CD21-4E06-A37F-FBAA45A256ED}" type="presOf" srcId="{E8DF0F35-84B4-4A9B-819B-1B89FE076798}" destId="{2C098D5B-571E-4E32-8B0B-F209506E2F46}" srcOrd="0" destOrd="3" presId="urn:microsoft.com/office/officeart/2005/8/layout/list1"/>
    <dgm:cxn modelId="{6DA25EB2-E5E6-4FC6-933E-6ACF7F51D0DB}" srcId="{1512A208-EAAF-4C9C-80EA-37E82B674176}" destId="{E8DF0F35-84B4-4A9B-819B-1B89FE076798}" srcOrd="3" destOrd="0" parTransId="{5BF4FC31-43E0-488F-BF8B-7CB439C7129A}" sibTransId="{0697C726-7144-4F09-BC08-984D1A7631FC}"/>
    <dgm:cxn modelId="{CF8745CF-6FA2-4076-9E67-6B4132A2DAFC}" type="presOf" srcId="{275ACFD7-6A9F-4A5E-B6DA-5B2A816834F4}" destId="{BD8C1C08-B139-4D83-A750-584F3105B6E1}" srcOrd="1" destOrd="0" presId="urn:microsoft.com/office/officeart/2005/8/layout/list1"/>
    <dgm:cxn modelId="{BDBAF0EE-A043-474F-BE2E-626519562080}" srcId="{275ACFD7-6A9F-4A5E-B6DA-5B2A816834F4}" destId="{581E4E02-C2E6-43DC-9496-594F60482D76}" srcOrd="1" destOrd="0" parTransId="{27E4F6ED-5391-4E44-876C-7967D2C2F62C}" sibTransId="{86F159DD-2674-4FA3-BF75-C8892F9E27EE}"/>
    <dgm:cxn modelId="{431B8FF4-EAAB-4D13-87C0-0785BF58B918}" srcId="{1512A208-EAAF-4C9C-80EA-37E82B674176}" destId="{CBC9D554-0C17-45B4-BF32-4BA12231769F}" srcOrd="0" destOrd="0" parTransId="{09158FFC-EDA3-479C-A8C5-BA7241E881E9}" sibTransId="{04A9D3D5-8CD2-43BD-86ED-130EF96EB8C7}"/>
    <dgm:cxn modelId="{1AADE3FB-2143-4E81-B855-073DAF007BE7}" type="presOf" srcId="{581E4E02-C2E6-43DC-9496-594F60482D76}" destId="{A3B20852-E3B4-4209-B408-7AB612189820}" srcOrd="0" destOrd="1" presId="urn:microsoft.com/office/officeart/2005/8/layout/list1"/>
    <dgm:cxn modelId="{2589B83B-27C3-4B03-AB94-6BAA146C9CCB}" type="presParOf" srcId="{FAA7BCD7-8589-4F18-A39A-938E898B1AFF}" destId="{0477F34A-5F49-4007-9FFE-05BBD1E28D92}" srcOrd="0" destOrd="0" presId="urn:microsoft.com/office/officeart/2005/8/layout/list1"/>
    <dgm:cxn modelId="{32111504-FD6A-4711-BACF-BE12FB657610}" type="presParOf" srcId="{0477F34A-5F49-4007-9FFE-05BBD1E28D92}" destId="{051AD309-50DC-4241-8AC8-BACC23514D53}" srcOrd="0" destOrd="0" presId="urn:microsoft.com/office/officeart/2005/8/layout/list1"/>
    <dgm:cxn modelId="{300F2F15-FAB6-4FB1-B6C7-DFB1DF6B569B}" type="presParOf" srcId="{0477F34A-5F49-4007-9FFE-05BBD1E28D92}" destId="{BD8C1C08-B139-4D83-A750-584F3105B6E1}" srcOrd="1" destOrd="0" presId="urn:microsoft.com/office/officeart/2005/8/layout/list1"/>
    <dgm:cxn modelId="{18C9EA0D-0833-449D-9359-CE9A51878FE4}" type="presParOf" srcId="{FAA7BCD7-8589-4F18-A39A-938E898B1AFF}" destId="{CC67E5A8-5068-4D96-AB52-2346CA497FBA}" srcOrd="1" destOrd="0" presId="urn:microsoft.com/office/officeart/2005/8/layout/list1"/>
    <dgm:cxn modelId="{69DFEE63-2A4C-4186-A051-17E00BC0E679}" type="presParOf" srcId="{FAA7BCD7-8589-4F18-A39A-938E898B1AFF}" destId="{A3B20852-E3B4-4209-B408-7AB612189820}" srcOrd="2" destOrd="0" presId="urn:microsoft.com/office/officeart/2005/8/layout/list1"/>
    <dgm:cxn modelId="{A4AE9764-C845-4ABC-971D-9279EE6354E2}" type="presParOf" srcId="{FAA7BCD7-8589-4F18-A39A-938E898B1AFF}" destId="{F1DC3D14-FDB2-4890-8046-7C0E643F9D75}" srcOrd="3" destOrd="0" presId="urn:microsoft.com/office/officeart/2005/8/layout/list1"/>
    <dgm:cxn modelId="{49F3B47D-01D7-48CE-9460-70857A3B14A4}" type="presParOf" srcId="{FAA7BCD7-8589-4F18-A39A-938E898B1AFF}" destId="{05A979D9-DA47-4671-951E-A54FD963462B}" srcOrd="4" destOrd="0" presId="urn:microsoft.com/office/officeart/2005/8/layout/list1"/>
    <dgm:cxn modelId="{4447380D-7F5A-467A-B919-E633783CD5F9}" type="presParOf" srcId="{05A979D9-DA47-4671-951E-A54FD963462B}" destId="{27DDE533-45C8-4E45-BAB4-C7CF13FF55EB}" srcOrd="0" destOrd="0" presId="urn:microsoft.com/office/officeart/2005/8/layout/list1"/>
    <dgm:cxn modelId="{A2C39FF7-23A2-48D8-9E48-7490D1AB5DF6}" type="presParOf" srcId="{05A979D9-DA47-4671-951E-A54FD963462B}" destId="{2A5442C1-CF3D-4DBF-B346-D26FF253CFC2}" srcOrd="1" destOrd="0" presId="urn:microsoft.com/office/officeart/2005/8/layout/list1"/>
    <dgm:cxn modelId="{A5BBA293-32BF-4070-9A0B-7F66B4C1D605}" type="presParOf" srcId="{FAA7BCD7-8589-4F18-A39A-938E898B1AFF}" destId="{ED91048D-790F-4470-BA5B-531A160ED4B7}" srcOrd="5" destOrd="0" presId="urn:microsoft.com/office/officeart/2005/8/layout/list1"/>
    <dgm:cxn modelId="{614F47F9-79B6-4280-8CA3-4B167AB6AFED}" type="presParOf" srcId="{FAA7BCD7-8589-4F18-A39A-938E898B1AFF}" destId="{2C098D5B-571E-4E32-8B0B-F209506E2F4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215A57-0304-46A0-941F-60C96A738203}">
      <dsp:nvSpPr>
        <dsp:cNvPr id="0" name=""/>
        <dsp:cNvSpPr/>
      </dsp:nvSpPr>
      <dsp:spPr>
        <a:xfrm>
          <a:off x="0" y="1161573"/>
          <a:ext cx="11062993" cy="154876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8BBE37-11F9-4592-983B-9326C8A9C28B}">
      <dsp:nvSpPr>
        <dsp:cNvPr id="0" name=""/>
        <dsp:cNvSpPr/>
      </dsp:nvSpPr>
      <dsp:spPr>
        <a:xfrm>
          <a:off x="2734" y="0"/>
          <a:ext cx="1592195" cy="1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fi-FI" sz="1400" kern="1200" dirty="0"/>
            <a:t>Työn käynnistys tammikuu 2024: suunnitelma valmistelusta</a:t>
          </a:r>
        </a:p>
      </dsp:txBody>
      <dsp:txXfrm>
        <a:off x="2734" y="0"/>
        <a:ext cx="1592195" cy="1548765"/>
      </dsp:txXfrm>
    </dsp:sp>
    <dsp:sp modelId="{3291CDE5-9015-434A-88A7-A8BC2BA8FDDC}">
      <dsp:nvSpPr>
        <dsp:cNvPr id="0" name=""/>
        <dsp:cNvSpPr/>
      </dsp:nvSpPr>
      <dsp:spPr>
        <a:xfrm>
          <a:off x="605236" y="1742360"/>
          <a:ext cx="387191" cy="3871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3816F4-3096-409F-A283-CBBE00B0360D}">
      <dsp:nvSpPr>
        <dsp:cNvPr id="0" name=""/>
        <dsp:cNvSpPr/>
      </dsp:nvSpPr>
      <dsp:spPr>
        <a:xfrm>
          <a:off x="1674540" y="2323147"/>
          <a:ext cx="1592195" cy="1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fi-FI" sz="1400" kern="1200" dirty="0"/>
            <a:t>Tekoälyn hyödyntäminen tutkinnon osien aihioiden luonnostelussa</a:t>
          </a:r>
        </a:p>
      </dsp:txBody>
      <dsp:txXfrm>
        <a:off x="1674540" y="2323147"/>
        <a:ext cx="1592195" cy="1548765"/>
      </dsp:txXfrm>
    </dsp:sp>
    <dsp:sp modelId="{5048DEF0-5D9F-4B05-80E5-1A5CA0CFE5C6}">
      <dsp:nvSpPr>
        <dsp:cNvPr id="0" name=""/>
        <dsp:cNvSpPr/>
      </dsp:nvSpPr>
      <dsp:spPr>
        <a:xfrm>
          <a:off x="2277042" y="1742360"/>
          <a:ext cx="387191" cy="3871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369215-5185-4472-9FD3-7374DDE59241}">
      <dsp:nvSpPr>
        <dsp:cNvPr id="0" name=""/>
        <dsp:cNvSpPr/>
      </dsp:nvSpPr>
      <dsp:spPr>
        <a:xfrm>
          <a:off x="3346346" y="0"/>
          <a:ext cx="1592195" cy="1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fi-FI" sz="1400" kern="1200" dirty="0"/>
            <a:t>Työpajat, sidosryhmä-keskustelut, webinaarit ja muut eri tahojen kuulemiset kevät-alkusyksy 2024</a:t>
          </a:r>
        </a:p>
      </dsp:txBody>
      <dsp:txXfrm>
        <a:off x="3346346" y="0"/>
        <a:ext cx="1592195" cy="1548765"/>
      </dsp:txXfrm>
    </dsp:sp>
    <dsp:sp modelId="{DB90877C-E67F-4BDC-8D52-3F417D814A8B}">
      <dsp:nvSpPr>
        <dsp:cNvPr id="0" name=""/>
        <dsp:cNvSpPr/>
      </dsp:nvSpPr>
      <dsp:spPr>
        <a:xfrm>
          <a:off x="3948848" y="1742360"/>
          <a:ext cx="387191" cy="3871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F828C5-4C59-405F-B157-B368A0C1BBC8}">
      <dsp:nvSpPr>
        <dsp:cNvPr id="0" name=""/>
        <dsp:cNvSpPr/>
      </dsp:nvSpPr>
      <dsp:spPr>
        <a:xfrm>
          <a:off x="5018151" y="2323147"/>
          <a:ext cx="1592195" cy="1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fi-FI" sz="1400" kern="1200" dirty="0"/>
            <a:t>Käännös ruotsiksi</a:t>
          </a:r>
        </a:p>
        <a:p>
          <a:pPr marL="0" lvl="0" indent="0" algn="ctr" defTabSz="622300">
            <a:lnSpc>
              <a:spcPct val="90000"/>
            </a:lnSpc>
            <a:spcBef>
              <a:spcPct val="0"/>
            </a:spcBef>
            <a:spcAft>
              <a:spcPct val="35000"/>
            </a:spcAft>
            <a:buNone/>
          </a:pPr>
          <a:r>
            <a:rPr lang="fi-FI" sz="1400" kern="1200" dirty="0"/>
            <a:t>Lausuntokierros 14.10.-14.11.2024</a:t>
          </a:r>
        </a:p>
      </dsp:txBody>
      <dsp:txXfrm>
        <a:off x="5018151" y="2323147"/>
        <a:ext cx="1592195" cy="1548765"/>
      </dsp:txXfrm>
    </dsp:sp>
    <dsp:sp modelId="{47C6DFBA-8E9C-4F09-BD2F-DA9F9B44DA28}">
      <dsp:nvSpPr>
        <dsp:cNvPr id="0" name=""/>
        <dsp:cNvSpPr/>
      </dsp:nvSpPr>
      <dsp:spPr>
        <a:xfrm>
          <a:off x="5620654" y="1742360"/>
          <a:ext cx="387191" cy="3871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10D152-D0A6-4850-8336-147AFF4ECCFB}">
      <dsp:nvSpPr>
        <dsp:cNvPr id="0" name=""/>
        <dsp:cNvSpPr/>
      </dsp:nvSpPr>
      <dsp:spPr>
        <a:xfrm>
          <a:off x="6689957" y="0"/>
          <a:ext cx="1592195" cy="1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fi-FI" sz="1400" kern="1200" dirty="0"/>
            <a:t>Tutkinnon osien viimeistely lausuntokierroksen kommenttien pohjalta</a:t>
          </a:r>
        </a:p>
      </dsp:txBody>
      <dsp:txXfrm>
        <a:off x="6689957" y="0"/>
        <a:ext cx="1592195" cy="1548765"/>
      </dsp:txXfrm>
    </dsp:sp>
    <dsp:sp modelId="{C8B91443-B3D0-42E5-87A8-1609A5B9C08D}">
      <dsp:nvSpPr>
        <dsp:cNvPr id="0" name=""/>
        <dsp:cNvSpPr/>
      </dsp:nvSpPr>
      <dsp:spPr>
        <a:xfrm>
          <a:off x="7292459" y="1742360"/>
          <a:ext cx="387191" cy="3871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80781A-459E-494A-ACD1-A2FB7455D515}">
      <dsp:nvSpPr>
        <dsp:cNvPr id="0" name=""/>
        <dsp:cNvSpPr/>
      </dsp:nvSpPr>
      <dsp:spPr>
        <a:xfrm>
          <a:off x="8361763" y="2323147"/>
          <a:ext cx="1592195" cy="1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fi-FI" sz="1400" kern="1200" dirty="0"/>
            <a:t>Suunnitelma tutkinnon osien viemisestä 113 ammatti- ja erikoisammatti-tutkinnon perusteeseen</a:t>
          </a:r>
        </a:p>
      </dsp:txBody>
      <dsp:txXfrm>
        <a:off x="8361763" y="2323147"/>
        <a:ext cx="1592195" cy="1548765"/>
      </dsp:txXfrm>
    </dsp:sp>
    <dsp:sp modelId="{26BE5DA0-009F-4548-8F7A-6666FD42BFDD}">
      <dsp:nvSpPr>
        <dsp:cNvPr id="0" name=""/>
        <dsp:cNvSpPr/>
      </dsp:nvSpPr>
      <dsp:spPr>
        <a:xfrm>
          <a:off x="8964265" y="1742360"/>
          <a:ext cx="387191" cy="3871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20852-E3B4-4209-B408-7AB612189820}">
      <dsp:nvSpPr>
        <dsp:cNvPr id="0" name=""/>
        <dsp:cNvSpPr/>
      </dsp:nvSpPr>
      <dsp:spPr>
        <a:xfrm>
          <a:off x="0" y="283556"/>
          <a:ext cx="10515600" cy="14458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42240" numCol="1" spcCol="1270" anchor="t" anchorCtr="0">
          <a:noAutofit/>
        </a:bodyPr>
        <a:lstStyle/>
        <a:p>
          <a:pPr marL="228600" lvl="1" indent="-228600" algn="l" defTabSz="889000">
            <a:lnSpc>
              <a:spcPct val="90000"/>
            </a:lnSpc>
            <a:spcBef>
              <a:spcPct val="0"/>
            </a:spcBef>
            <a:spcAft>
              <a:spcPct val="15000"/>
            </a:spcAft>
            <a:buChar char="•"/>
          </a:pPr>
          <a:r>
            <a:rPr lang="fi-FI" sz="2000" kern="1200" dirty="0"/>
            <a:t>Digikyvykkyyden edistäminen työyhteisössä, 15 osaamispistettä</a:t>
          </a:r>
        </a:p>
        <a:p>
          <a:pPr marL="228600" lvl="1" indent="-228600" algn="l" defTabSz="889000">
            <a:lnSpc>
              <a:spcPct val="90000"/>
            </a:lnSpc>
            <a:spcBef>
              <a:spcPct val="0"/>
            </a:spcBef>
            <a:spcAft>
              <a:spcPct val="15000"/>
            </a:spcAft>
            <a:buChar char="•"/>
          </a:pPr>
          <a:r>
            <a:rPr lang="fi-FI" sz="2000" kern="1200" dirty="0"/>
            <a:t>Tekoälyn hyödyntäminen työprosessissa, 15 osaamispistettä</a:t>
          </a:r>
        </a:p>
        <a:p>
          <a:pPr marL="228600" lvl="1" indent="-228600" algn="l" defTabSz="889000">
            <a:lnSpc>
              <a:spcPct val="90000"/>
            </a:lnSpc>
            <a:spcBef>
              <a:spcPct val="0"/>
            </a:spcBef>
            <a:spcAft>
              <a:spcPct val="15000"/>
            </a:spcAft>
            <a:buChar char="•"/>
          </a:pPr>
          <a:r>
            <a:rPr lang="fi-FI" sz="2000" kern="1200" dirty="0"/>
            <a:t>Vihreän siirtymän edistäminen, 15 osaamispistettä</a:t>
          </a:r>
        </a:p>
      </dsp:txBody>
      <dsp:txXfrm>
        <a:off x="0" y="283556"/>
        <a:ext cx="10515600" cy="1445850"/>
      </dsp:txXfrm>
    </dsp:sp>
    <dsp:sp modelId="{BD8C1C08-B139-4D83-A750-584F3105B6E1}">
      <dsp:nvSpPr>
        <dsp:cNvPr id="0" name=""/>
        <dsp:cNvSpPr/>
      </dsp:nvSpPr>
      <dsp:spPr>
        <a:xfrm>
          <a:off x="525780" y="32636"/>
          <a:ext cx="7360920"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fi-FI" sz="2000" kern="1200" dirty="0"/>
            <a:t>Ammattitutkinnot</a:t>
          </a:r>
        </a:p>
      </dsp:txBody>
      <dsp:txXfrm>
        <a:off x="550278" y="57134"/>
        <a:ext cx="7311924" cy="452844"/>
      </dsp:txXfrm>
    </dsp:sp>
    <dsp:sp modelId="{2C098D5B-571E-4E32-8B0B-F209506E2F46}">
      <dsp:nvSpPr>
        <dsp:cNvPr id="0" name=""/>
        <dsp:cNvSpPr/>
      </dsp:nvSpPr>
      <dsp:spPr>
        <a:xfrm>
          <a:off x="0" y="2072126"/>
          <a:ext cx="10515600" cy="17671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42240" numCol="1" spcCol="1270" anchor="t" anchorCtr="0">
          <a:noAutofit/>
        </a:bodyPr>
        <a:lstStyle/>
        <a:p>
          <a:pPr marL="228600" lvl="1" indent="-228600" algn="l" defTabSz="889000">
            <a:lnSpc>
              <a:spcPct val="90000"/>
            </a:lnSpc>
            <a:spcBef>
              <a:spcPct val="0"/>
            </a:spcBef>
            <a:spcAft>
              <a:spcPct val="15000"/>
            </a:spcAft>
            <a:buChar char="•"/>
          </a:pPr>
          <a:r>
            <a:rPr lang="fi-FI" sz="2000" kern="1200" dirty="0"/>
            <a:t>Digitalisaation edistäminen, 30 osaamispistettä</a:t>
          </a:r>
        </a:p>
        <a:p>
          <a:pPr marL="228600" lvl="1" indent="-228600" algn="l" defTabSz="889000">
            <a:lnSpc>
              <a:spcPct val="90000"/>
            </a:lnSpc>
            <a:spcBef>
              <a:spcPct val="0"/>
            </a:spcBef>
            <a:spcAft>
              <a:spcPct val="15000"/>
            </a:spcAft>
            <a:buChar char="•"/>
          </a:pPr>
          <a:r>
            <a:rPr lang="fi-FI" sz="2000" kern="1200" dirty="0"/>
            <a:t>Kehittyvien teknologioiden kokeilu, 30 osaamispistettä</a:t>
          </a:r>
        </a:p>
        <a:p>
          <a:pPr marL="228600" lvl="1" indent="-228600" algn="l" defTabSz="889000">
            <a:lnSpc>
              <a:spcPct val="90000"/>
            </a:lnSpc>
            <a:spcBef>
              <a:spcPct val="0"/>
            </a:spcBef>
            <a:spcAft>
              <a:spcPct val="15000"/>
            </a:spcAft>
            <a:buChar char="•"/>
          </a:pPr>
          <a:r>
            <a:rPr lang="fi-FI" sz="2000" kern="1200" dirty="0"/>
            <a:t>Kiertotaloustoiminnan kehittäminen, 30 osaamispistettä</a:t>
          </a:r>
        </a:p>
        <a:p>
          <a:pPr marL="228600" lvl="1" indent="-228600" algn="l" defTabSz="889000">
            <a:lnSpc>
              <a:spcPct val="90000"/>
            </a:lnSpc>
            <a:spcBef>
              <a:spcPct val="0"/>
            </a:spcBef>
            <a:spcAft>
              <a:spcPct val="15000"/>
            </a:spcAft>
            <a:buChar char="•"/>
          </a:pPr>
          <a:r>
            <a:rPr lang="fi-FI" sz="2000" kern="1200" dirty="0"/>
            <a:t>Kyberturvallisuuden edistäminen, 30 osaamispistettä</a:t>
          </a:r>
        </a:p>
      </dsp:txBody>
      <dsp:txXfrm>
        <a:off x="0" y="2072126"/>
        <a:ext cx="10515600" cy="1767150"/>
      </dsp:txXfrm>
    </dsp:sp>
    <dsp:sp modelId="{2A5442C1-CF3D-4DBF-B346-D26FF253CFC2}">
      <dsp:nvSpPr>
        <dsp:cNvPr id="0" name=""/>
        <dsp:cNvSpPr/>
      </dsp:nvSpPr>
      <dsp:spPr>
        <a:xfrm>
          <a:off x="525780" y="1821206"/>
          <a:ext cx="7360920"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fi-FI" sz="2000" kern="1200" dirty="0"/>
            <a:t>Erikoisammattitutkinnot</a:t>
          </a:r>
        </a:p>
      </dsp:txBody>
      <dsp:txXfrm>
        <a:off x="550278" y="1845704"/>
        <a:ext cx="7311924"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147873-B102-4514-94B5-8ED60A2BCB51}" type="datetimeFigureOut">
              <a:rPr lang="fi-FI" smtClean="0"/>
              <a:t>28.4.2025</a:t>
            </a:fld>
            <a:endParaRPr lang="fi-FI"/>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B5F506-64A6-4FE0-831B-F6F4FBCF80DC}" type="slidenum">
              <a:rPr lang="fi-FI" smtClean="0"/>
              <a:t>‹#›</a:t>
            </a:fld>
            <a:endParaRPr lang="fi-FI"/>
          </a:p>
        </p:txBody>
      </p:sp>
    </p:spTree>
    <p:extLst>
      <p:ext uri="{BB962C8B-B14F-4D97-AF65-F5344CB8AC3E}">
        <p14:creationId xmlns:p14="http://schemas.microsoft.com/office/powerpoint/2010/main" val="583869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287AB-2206-4F77-A423-85FD97404A4D}" type="datetimeFigureOut">
              <a:rPr lang="en-GB" smtClean="0"/>
              <a:t>28/04/2025</a:t>
            </a:fld>
            <a:endParaRPr lang="en-GB"/>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C4A3D8-BBC7-401E-A6FA-176965828335}" type="slidenum">
              <a:rPr lang="en-GB" smtClean="0"/>
              <a:t>‹#›</a:t>
            </a:fld>
            <a:endParaRPr lang="en-GB"/>
          </a:p>
        </p:txBody>
      </p:sp>
    </p:spTree>
    <p:extLst>
      <p:ext uri="{BB962C8B-B14F-4D97-AF65-F5344CB8AC3E}">
        <p14:creationId xmlns:p14="http://schemas.microsoft.com/office/powerpoint/2010/main" val="2301641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sp>
        <p:nvSpPr>
          <p:cNvPr id="2" name="Otsikko 1"/>
          <p:cNvSpPr>
            <a:spLocks noGrp="1"/>
          </p:cNvSpPr>
          <p:nvPr>
            <p:ph type="ctrTitle"/>
          </p:nvPr>
        </p:nvSpPr>
        <p:spPr>
          <a:xfrm>
            <a:off x="787940" y="2221590"/>
            <a:ext cx="7149830" cy="2387600"/>
          </a:xfrm>
        </p:spPr>
        <p:txBody>
          <a:bodyPr anchor="ctr" anchorCtr="0">
            <a:noAutofit/>
          </a:bodyPr>
          <a:lstStyle>
            <a:lvl1pPr algn="l">
              <a:lnSpc>
                <a:spcPct val="90000"/>
              </a:lnSpc>
              <a:defRPr sz="5000"/>
            </a:lvl1pPr>
          </a:lstStyle>
          <a:p>
            <a:r>
              <a:rPr lang="fi-FI"/>
              <a:t>Muokkaa ots. perustyyl. napsautt.</a:t>
            </a:r>
            <a:endParaRPr lang="en-GB"/>
          </a:p>
        </p:txBody>
      </p:sp>
      <p:sp>
        <p:nvSpPr>
          <p:cNvPr id="3" name="Alaotsikko 2"/>
          <p:cNvSpPr>
            <a:spLocks noGrp="1"/>
          </p:cNvSpPr>
          <p:nvPr>
            <p:ph type="subTitle" idx="1"/>
          </p:nvPr>
        </p:nvSpPr>
        <p:spPr>
          <a:xfrm>
            <a:off x="787940" y="4688731"/>
            <a:ext cx="7149830" cy="162938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10" name="Kuva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Tree>
    <p:extLst>
      <p:ext uri="{BB962C8B-B14F-4D97-AF65-F5344CB8AC3E}">
        <p14:creationId xmlns:p14="http://schemas.microsoft.com/office/powerpoint/2010/main" val="185144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p:cNvSpPr>
            <a:spLocks noGrp="1"/>
          </p:cNvSpPr>
          <p:nvPr>
            <p:ph type="ftr" sz="quarter" idx="11"/>
          </p:nvPr>
        </p:nvSpPr>
        <p:spPr/>
        <p:txBody>
          <a:bodyPr/>
          <a:lstStyle/>
          <a:p>
            <a:r>
              <a:rPr lang="en-GB" err="1"/>
              <a:t>Opetushallitus</a:t>
            </a:r>
            <a:endParaRPr lang="en-GB"/>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77907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p:cNvSpPr>
            <a:spLocks noGrp="1"/>
          </p:cNvSpPr>
          <p:nvPr>
            <p:ph type="ftr" sz="quarter" idx="11"/>
          </p:nvPr>
        </p:nvSpPr>
        <p:spPr/>
        <p:txBody>
          <a:bodyPr/>
          <a:lstStyle/>
          <a:p>
            <a:r>
              <a:rPr lang="en-GB" err="1"/>
              <a:t>Opetushallitus</a:t>
            </a:r>
            <a:endParaRPr lang="en-GB"/>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6227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lvl1pPr marL="355600" indent="-355600">
              <a:buFont typeface="+mj-lt"/>
              <a:buAutoNum type="arabicPeriod"/>
              <a:defRPr/>
            </a:lvl1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3B4D1DD6-A57F-432F-B3DA-3FB44A7235C5}" type="datetime1">
              <a:rPr lang="en-GB" smtClean="0"/>
              <a:t>28/04/2025</a:t>
            </a:fld>
            <a:endParaRPr lang="en-GB"/>
          </a:p>
        </p:txBody>
      </p:sp>
      <p:sp>
        <p:nvSpPr>
          <p:cNvPr id="5" name="Alatunnisteen paikkamerkki 4"/>
          <p:cNvSpPr>
            <a:spLocks noGrp="1"/>
          </p:cNvSpPr>
          <p:nvPr>
            <p:ph type="ftr" sz="quarter" idx="11"/>
          </p:nvPr>
        </p:nvSpPr>
        <p:spPr/>
        <p:txBody>
          <a:bodyPr/>
          <a:lstStyle/>
          <a:p>
            <a:r>
              <a:rPr lang="en-GB"/>
              <a:t>Opetushallitus</a:t>
            </a:r>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08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Sisällön paikkamerkki 3"/>
          <p:cNvSpPr>
            <a:spLocks noGrp="1"/>
          </p:cNvSpPr>
          <p:nvPr>
            <p:ph sz="half" idx="2"/>
          </p:nvPr>
        </p:nvSpPr>
        <p:spPr>
          <a:xfrm>
            <a:off x="6172200" y="2304000"/>
            <a:ext cx="5530174"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C47398F3-4007-4DAB-AE93-8719731555AB}" type="datetime1">
              <a:rPr lang="en-GB" smtClean="0"/>
              <a:t>28/04/2025</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705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52F58CC6-DA49-4941-84B4-31EA1C59D22D}" type="datetime1">
              <a:rPr lang="en-GB" smtClean="0"/>
              <a:t>28/04/2025</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240300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D36B375B-2A7A-47FC-AFAA-0D464918E174}" type="datetime1">
              <a:rPr lang="en-GB" smtClean="0"/>
              <a:t>28/04/2025</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4206033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0" y="822328"/>
            <a:ext cx="5319410" cy="1325563"/>
          </a:xfrm>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D36B375B-2A7A-47FC-AFAA-0D464918E174}" type="datetime1">
              <a:rPr lang="en-GB" smtClean="0"/>
              <a:t>28/04/2025</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12170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5238B7CE-E7D2-4D7E-BC43-EB944411322E}" type="datetime1">
              <a:rPr lang="en-GB" smtClean="0"/>
              <a:t>28/04/2025</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
        <p:nvSpPr>
          <p:cNvPr id="7" name="Kuvan paikkamerkki 6"/>
          <p:cNvSpPr>
            <a:spLocks noGrp="1"/>
          </p:cNvSpPr>
          <p:nvPr>
            <p:ph type="pic" sz="quarter" idx="13"/>
          </p:nvPr>
        </p:nvSpPr>
        <p:spPr>
          <a:xfrm>
            <a:off x="887209" y="612775"/>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5600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09" y="612775"/>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fld id="{5238B7CE-E7D2-4D7E-BC43-EB944411322E}" type="datetime1">
              <a:rPr lang="en-GB" smtClean="0"/>
              <a:t>28/04/2025</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7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3501498"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1E1B201E-BC91-47F6-BBE7-A638C5C85BC2}" type="datetime1">
              <a:rPr lang="en-GB" smtClean="0"/>
              <a:t>28/04/2025</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9" name="Kaavion paikkamerkki 8"/>
          <p:cNvSpPr>
            <a:spLocks noGrp="1"/>
          </p:cNvSpPr>
          <p:nvPr>
            <p:ph type="chart" sz="quarter" idx="13"/>
          </p:nvPr>
        </p:nvSpPr>
        <p:spPr>
          <a:xfrm>
            <a:off x="4435813" y="2303463"/>
            <a:ext cx="6937442"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3836276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Päivämäärän paikkamerkki 2"/>
          <p:cNvSpPr>
            <a:spLocks noGrp="1"/>
          </p:cNvSpPr>
          <p:nvPr>
            <p:ph type="dt" sz="half" idx="10"/>
          </p:nvPr>
        </p:nvSpPr>
        <p:spPr/>
        <p:txBody>
          <a:bodyPr/>
          <a:lstStyle/>
          <a:p>
            <a:fld id="{B7FF5407-8F7B-4224-8961-BF3EBA368BAE}" type="datetime1">
              <a:rPr lang="en-GB" smtClean="0"/>
              <a:t>28/04/2025</a:t>
            </a:fld>
            <a:endParaRPr lang="en-GB"/>
          </a:p>
        </p:txBody>
      </p:sp>
      <p:sp>
        <p:nvSpPr>
          <p:cNvPr id="4" name="Alatunnisteen paikkamerkki 3"/>
          <p:cNvSpPr>
            <a:spLocks noGrp="1"/>
          </p:cNvSpPr>
          <p:nvPr>
            <p:ph type="ftr" sz="quarter" idx="11"/>
          </p:nvPr>
        </p:nvSpPr>
        <p:spPr/>
        <p:txBody>
          <a:bodyPr/>
          <a:lstStyle/>
          <a:p>
            <a:r>
              <a:rPr lang="en-GB"/>
              <a:t>Opetushallitus</a:t>
            </a:r>
          </a:p>
        </p:txBody>
      </p:sp>
      <p:sp>
        <p:nvSpPr>
          <p:cNvPr id="5" name="Dian numeron paikkamerkki 4"/>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992666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3709FD6E-9D7D-45BF-8A1B-8D32E89EAEED}" type="datetime1">
              <a:rPr lang="en-GB" smtClean="0"/>
              <a:t>28/04/2025</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1972998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8000"/>
          </a:xfrm>
          <a:prstGeom prst="rect">
            <a:avLst/>
          </a:prstGeom>
        </p:spPr>
      </p:pic>
      <p:sp>
        <p:nvSpPr>
          <p:cNvPr id="2" name="Otsikko 1"/>
          <p:cNvSpPr>
            <a:spLocks noGrp="1"/>
          </p:cNvSpPr>
          <p:nvPr>
            <p:ph type="ctrTitle"/>
          </p:nvPr>
        </p:nvSpPr>
        <p:spPr>
          <a:xfrm>
            <a:off x="787940" y="1637931"/>
            <a:ext cx="8297694" cy="1416555"/>
          </a:xfrm>
        </p:spPr>
        <p:txBody>
          <a:bodyPr anchor="ctr" anchorCtr="0">
            <a:noAutofit/>
          </a:bodyPr>
          <a:lstStyle>
            <a:lvl1pPr algn="l">
              <a:lnSpc>
                <a:spcPct val="90000"/>
              </a:lnSpc>
              <a:defRPr sz="5000"/>
            </a:lvl1pPr>
          </a:lstStyle>
          <a:p>
            <a:r>
              <a:rPr lang="fi-FI"/>
              <a:t>Muokkaa ots. perustyyl. napsautt.</a:t>
            </a:r>
            <a:endParaRPr lang="en-GB"/>
          </a:p>
        </p:txBody>
      </p:sp>
    </p:spTree>
    <p:extLst>
      <p:ext uri="{BB962C8B-B14F-4D97-AF65-F5344CB8AC3E}">
        <p14:creationId xmlns:p14="http://schemas.microsoft.com/office/powerpoint/2010/main" val="155311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788" y="0"/>
            <a:ext cx="5127249" cy="6858000"/>
          </a:xfrm>
          <a:prstGeom prst="rect">
            <a:avLst/>
          </a:prstGeom>
        </p:spPr>
      </p:pic>
      <p:sp>
        <p:nvSpPr>
          <p:cNvPr id="2" name="Otsikko 1"/>
          <p:cNvSpPr>
            <a:spLocks noGrp="1"/>
          </p:cNvSpPr>
          <p:nvPr>
            <p:ph type="ctrTitle"/>
          </p:nvPr>
        </p:nvSpPr>
        <p:spPr>
          <a:xfrm>
            <a:off x="787940" y="1637931"/>
            <a:ext cx="8297694" cy="1416555"/>
          </a:xfrm>
        </p:spPr>
        <p:txBody>
          <a:bodyPr anchor="ctr" anchorCtr="0">
            <a:noAutofit/>
          </a:bodyPr>
          <a:lstStyle>
            <a:lvl1pPr algn="l">
              <a:lnSpc>
                <a:spcPct val="90000"/>
              </a:lnSpc>
              <a:defRPr sz="5000"/>
            </a:lvl1pPr>
          </a:lstStyle>
          <a:p>
            <a:r>
              <a:rPr lang="fi-FI"/>
              <a:t>Muokkaa ots. perustyyl. napsautt.</a:t>
            </a:r>
            <a:endParaRPr lang="en-GB"/>
          </a:p>
        </p:txBody>
      </p:sp>
    </p:spTree>
    <p:extLst>
      <p:ext uri="{BB962C8B-B14F-4D97-AF65-F5344CB8AC3E}">
        <p14:creationId xmlns:p14="http://schemas.microsoft.com/office/powerpoint/2010/main" val="339300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00"/>
            <a:ext cx="12188388" cy="6858000"/>
          </a:xfrm>
          <a:prstGeom prst="rect">
            <a:avLst/>
          </a:prstGeom>
        </p:spPr>
      </p:pic>
      <p:sp>
        <p:nvSpPr>
          <p:cNvPr id="2" name="Otsikko 1"/>
          <p:cNvSpPr>
            <a:spLocks noGrp="1"/>
          </p:cNvSpPr>
          <p:nvPr>
            <p:ph type="ctrTitle"/>
          </p:nvPr>
        </p:nvSpPr>
        <p:spPr>
          <a:xfrm>
            <a:off x="787940" y="1060315"/>
            <a:ext cx="6391073" cy="2286000"/>
          </a:xfrm>
        </p:spPr>
        <p:txBody>
          <a:bodyPr anchor="ctr" anchorCtr="0">
            <a:noAutofit/>
          </a:bodyPr>
          <a:lstStyle>
            <a:lvl1pPr algn="l">
              <a:lnSpc>
                <a:spcPct val="90000"/>
              </a:lnSpc>
              <a:defRPr sz="5000"/>
            </a:lvl1pPr>
          </a:lstStyle>
          <a:p>
            <a:r>
              <a:rPr lang="fi-FI"/>
              <a:t>Muokkaa ots. perustyyl. napsautt.</a:t>
            </a:r>
            <a:endParaRPr lang="en-GB"/>
          </a:p>
        </p:txBody>
      </p:sp>
    </p:spTree>
    <p:extLst>
      <p:ext uri="{BB962C8B-B14F-4D97-AF65-F5344CB8AC3E}">
        <p14:creationId xmlns:p14="http://schemas.microsoft.com/office/powerpoint/2010/main" val="1823247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5000"/>
            </a:lvl1pPr>
          </a:lstStyle>
          <a:p>
            <a:r>
              <a:rPr lang="fi-FI"/>
              <a:t>Muokkaa ots. perustyyl. napsautt.</a:t>
            </a:r>
            <a:endParaRPr lang="en-GB"/>
          </a:p>
        </p:txBody>
      </p:sp>
      <p:sp>
        <p:nvSpPr>
          <p:cNvPr id="3" name="Alaotsikko 2"/>
          <p:cNvSpPr>
            <a:spLocks noGrp="1"/>
          </p:cNvSpPr>
          <p:nvPr>
            <p:ph type="subTitle" idx="1"/>
          </p:nvPr>
        </p:nvSpPr>
        <p:spPr>
          <a:xfrm>
            <a:off x="787940" y="4027251"/>
            <a:ext cx="8239328" cy="229086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spTree>
    <p:extLst>
      <p:ext uri="{BB962C8B-B14F-4D97-AF65-F5344CB8AC3E}">
        <p14:creationId xmlns:p14="http://schemas.microsoft.com/office/powerpoint/2010/main" val="397975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822328"/>
            <a:ext cx="10515600" cy="1325563"/>
          </a:xfrm>
          <a:prstGeom prst="rect">
            <a:avLst/>
          </a:prstGeom>
        </p:spPr>
        <p:txBody>
          <a:bodyPr vert="horz" lIns="91440" tIns="45720" rIns="91440" bIns="45720" rtlCol="0" anchor="t" anchorCtr="0">
            <a:noAutofit/>
          </a:bodyPr>
          <a:lstStyle/>
          <a:p>
            <a:r>
              <a:rPr lang="fi-FI"/>
              <a:t>Muokkaa </a:t>
            </a:r>
            <a:r>
              <a:rPr lang="fi-FI" err="1"/>
              <a:t>perustyyl</a:t>
            </a:r>
            <a:r>
              <a:rPr lang="fi-FI"/>
              <a:t>. </a:t>
            </a:r>
            <a:r>
              <a:rPr lang="fi-FI" err="1"/>
              <a:t>napsautt</a:t>
            </a:r>
            <a:r>
              <a:rPr lang="fi-FI"/>
              <a:t>.</a:t>
            </a:r>
            <a:endParaRPr lang="en-GB"/>
          </a:p>
        </p:txBody>
      </p:sp>
      <p:sp>
        <p:nvSpPr>
          <p:cNvPr id="3" name="Tekstin paikkamerkki 2"/>
          <p:cNvSpPr>
            <a:spLocks noGrp="1"/>
          </p:cNvSpPr>
          <p:nvPr>
            <p:ph type="body" idx="1"/>
          </p:nvPr>
        </p:nvSpPr>
        <p:spPr>
          <a:xfrm>
            <a:off x="789560" y="2305455"/>
            <a:ext cx="10515600" cy="3871507"/>
          </a:xfrm>
          <a:prstGeom prst="rect">
            <a:avLst/>
          </a:prstGeom>
        </p:spPr>
        <p:txBody>
          <a:bodyPr vert="horz" lIns="91440" tIns="45720" rIns="9144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2"/>
          </p:nvPr>
        </p:nvSpPr>
        <p:spPr>
          <a:xfrm>
            <a:off x="896568" y="6305687"/>
            <a:ext cx="883594"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fld id="{01A38EDB-82B5-47B3-B9C1-99B3AA4BAD8E}" type="datetime1">
              <a:rPr lang="en-GB" smtClean="0"/>
              <a:t>28/04/2025</a:t>
            </a:fld>
            <a:endParaRPr lang="en-GB"/>
          </a:p>
        </p:txBody>
      </p:sp>
      <p:sp>
        <p:nvSpPr>
          <p:cNvPr id="5" name="Alatunnisteen paikkamerkki 4"/>
          <p:cNvSpPr>
            <a:spLocks noGrp="1"/>
          </p:cNvSpPr>
          <p:nvPr>
            <p:ph type="ftr" sz="quarter" idx="3"/>
          </p:nvPr>
        </p:nvSpPr>
        <p:spPr>
          <a:xfrm>
            <a:off x="1780162" y="6305687"/>
            <a:ext cx="4328808"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r>
              <a:rPr lang="en-GB"/>
              <a:t>Opetushallitus</a:t>
            </a:r>
          </a:p>
        </p:txBody>
      </p:sp>
      <p:sp>
        <p:nvSpPr>
          <p:cNvPr id="6" name="Dian numeron paikkamerkki 5"/>
          <p:cNvSpPr>
            <a:spLocks noGrp="1"/>
          </p:cNvSpPr>
          <p:nvPr>
            <p:ph type="sldNum" sz="quarter" idx="4"/>
          </p:nvPr>
        </p:nvSpPr>
        <p:spPr>
          <a:xfrm>
            <a:off x="10554508" y="6305687"/>
            <a:ext cx="818748" cy="262309"/>
          </a:xfrm>
          <a:prstGeom prst="rect">
            <a:avLst/>
          </a:prstGeom>
        </p:spPr>
        <p:txBody>
          <a:bodyPr vert="horz" lIns="0" tIns="0" rIns="0" bIns="0" rtlCol="0" anchor="ctr"/>
          <a:lstStyle>
            <a:lvl1pPr algn="r">
              <a:defRPr sz="1200">
                <a:solidFill>
                  <a:schemeClr val="tx2"/>
                </a:solidFill>
                <a:latin typeface="+mn-lt"/>
                <a:cs typeface="Calibri" panose="020F0502020204030204" pitchFamily="34" charset="0"/>
              </a:defRPr>
            </a:lvl1pPr>
          </a:lstStyle>
          <a:p>
            <a:fld id="{A6E131DE-DA31-4CDF-828A-8EB206A3CD12}" type="slidenum">
              <a:rPr lang="en-GB" smtClean="0"/>
              <a:pPr/>
              <a:t>‹#›</a:t>
            </a:fld>
            <a:endParaRPr lang="en-GB"/>
          </a:p>
        </p:txBody>
      </p:sp>
      <p:cxnSp>
        <p:nvCxnSpPr>
          <p:cNvPr id="10" name="Suora yhdysviiva 9"/>
          <p:cNvCxnSpPr/>
          <p:nvPr userDrawn="1"/>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69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56" r:id="rId4"/>
    <p:sldLayoutId id="2147483652" r:id="rId5"/>
    <p:sldLayoutId id="2147483657" r:id="rId6"/>
    <p:sldLayoutId id="2147483658" r:id="rId7"/>
    <p:sldLayoutId id="2147483668" r:id="rId8"/>
    <p:sldLayoutId id="2147483659" r:id="rId9"/>
    <p:sldLayoutId id="2147483666" r:id="rId10"/>
    <p:sldLayoutId id="2147483660" r:id="rId11"/>
    <p:sldLayoutId id="2147483654" r:id="rId12"/>
    <p:sldLayoutId id="2147483655" r:id="rId13"/>
    <p:sldLayoutId id="2147483661" r:id="rId14"/>
    <p:sldLayoutId id="2147483665" r:id="rId15"/>
    <p:sldLayoutId id="2147483662" r:id="rId16"/>
    <p:sldLayoutId id="2147483663" r:id="rId17"/>
  </p:sldLayoutIdLst>
  <p:hf hdr="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kkv.fi/blogit/kkv-blogi/digivihrea-kaksoissiirtyma-on-osa-kuluttajien-arkea-pysyvatko-kaikki-mukana/"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2.xml"/><Relationship Id="rId7" Type="http://schemas.openxmlformats.org/officeDocument/2006/relationships/hyperlink" Target="https://www.oph.fi/fi/koulutus-ja-tutkinnot/digivihreat-tutkinnon-osat" TargetMode="Externa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oph.fi/fi/uutiset/2025/ammatillinen-koulutus-vauhdittaa-tyoelaman-muutosta-uusilla-digivihrean-siirtyman"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ur03.safelinks.protection.outlook.com/?url=https%3A%2F%2Feperusteet.opintopolku.fi%2F%23%2Ffi%2Fammattitutkinto%2F9384702%2Ftutkinnonosat%2F9393362&amp;data=05%7C02%7CSanna.Laiho%40oph.fi%7Ca0de89f6947e411e314608dd4b2a661c%7C7c14dfa4c0fc47259f0476a443deb095%7C0%7C0%7C638749367663018453%7CUnknown%7CTWFpbGZsb3d8eyJFbXB0eU1hcGkiOnRydWUsIlYiOiIwLjAuMDAwMCIsIlAiOiJXaW4zMiIsIkFOIjoiTWFpbCIsIldUIjoyfQ%3D%3D%7C0%7C%7C%7C&amp;sdata=H%2B9S1qoz%2FWoKxI1meJeR6Lrf5%2FuDgoksTGKoleeBrpA%3D&amp;reserved=0" TargetMode="External"/><Relationship Id="rId2" Type="http://schemas.openxmlformats.org/officeDocument/2006/relationships/hyperlink" Target="https://eperusteet.opintopolku.fi/#/fi/ammattitutkinto/9384702/tutkinnonosat/9393807"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eperusteet.opintopolku.fi/#/fi/ammattitutkinto/9384702/tutkinnonosat/9393699"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perusteet.opintopolku.fi/#/fi/erikoisammattitutkinto/9270171/tutkinnonosat/9427229" TargetMode="External"/><Relationship Id="rId2" Type="http://schemas.openxmlformats.org/officeDocument/2006/relationships/hyperlink" Target="https://eur03.safelinks.protection.outlook.com/?url=https%3A%2F%2Feperusteet.opintopolku.fi%2F%23%2Ffi%2Ferikoisammattitutkinto%2F9270171%2Ftutkinnonosat%2F9360649&amp;data=05%7C02%7CSanna.Laiho%40oph.fi%7Ca0de89f6947e411e314608dd4b2a661c%7C7c14dfa4c0fc47259f0476a443deb095%7C0%7C0%7C638749367663068878%7CUnknown%7CTWFpbGZsb3d8eyJFbXB0eU1hcGkiOnRydWUsIlYiOiIwLjAuMDAwMCIsIlAiOiJXaW4zMiIsIkFOIjoiTWFpbCIsIldUIjoyfQ%3D%3D%7C0%7C%7C%7C&amp;sdata=OwVpq8fSRSM76Yylp1F21u8wM3nmuFCat7t%2F5Ywfd%2B4%3D&amp;reserved=0"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eur03.safelinks.protection.outlook.com/?url=https%3A%2F%2Feperusteet.opintopolku.fi%2F%23%2Ffi%2Ferikoisammattitutkinto%2F9270171%2Ftutkinnonosat%2F9361961&amp;data=05%7C02%7CSanna.Laiho%40oph.fi%7Ca0de89f6947e411e314608dd4b2a661c%7C7c14dfa4c0fc47259f0476a443deb095%7C0%7C0%7C638749367663094206%7CUnknown%7CTWFpbGZsb3d8eyJFbXB0eU1hcGkiOnRydWUsIlYiOiIwLjAuMDAwMCIsIlAiOiJXaW4zMiIsIkFOIjoiTWFpbCIsIldUIjoyfQ%3D%3D%7C0%7C%7C%7C&amp;sdata=6qrXXoauPIY8EbAcWL%2Fa5x0XtBT3TWixeYBTcS2eKsI%3D&amp;reserved=0" TargetMode="External"/><Relationship Id="rId4" Type="http://schemas.openxmlformats.org/officeDocument/2006/relationships/hyperlink" Target="https://eperusteet.opintopolku.fi/#/fi/erikoisammattitutkinto/9270171/tutkinnonosat/9361960"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oph.fi/teko&#228;lyosaaminen"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kyberturvallisuuskeskus.fi/fi/toimintamme/saantely-ja-valvonta/nis2-euroopan-unionin-kyberturvallisuusdirektiivi" TargetMode="External"/><Relationship Id="rId3" Type="http://schemas.openxmlformats.org/officeDocument/2006/relationships/hyperlink" Target="https://www.oph.fi/fi/digiosaaminen" TargetMode="External"/><Relationship Id="rId7" Type="http://schemas.openxmlformats.org/officeDocument/2006/relationships/hyperlink" Target="https://faktabaari.fi/edu/faktabaarin-tekoalyopas-opettajille-tuo-tekoalylukutaitoa-kouluihin-1/" TargetMode="External"/><Relationship Id="rId2" Type="http://schemas.openxmlformats.org/officeDocument/2006/relationships/hyperlink" Target="https://www.oph.fi/fi/tekoalysuositukset" TargetMode="External"/><Relationship Id="rId1" Type="http://schemas.openxmlformats.org/officeDocument/2006/relationships/slideLayout" Target="../slideLayouts/slideLayout3.xml"/><Relationship Id="rId6" Type="http://schemas.openxmlformats.org/officeDocument/2006/relationships/hyperlink" Target="https://www.businessfinland.fi/ajankohtaista/uutiset/2025/tekoalyn-tila-suomessa-2025-kasvava--ekosysteemi-kaipaa-rohkeita-investointeja" TargetMode="External"/><Relationship Id="rId5" Type="http://schemas.openxmlformats.org/officeDocument/2006/relationships/hyperlink" Target="https://www.sitra.fi/uutiset/sitran-uusi-verkkokurssi-tukee-tekoalylukutaitoa-ja-selventaa-eu-saantelya/" TargetMode="External"/><Relationship Id="rId4" Type="http://schemas.openxmlformats.org/officeDocument/2006/relationships/hyperlink" Target="http://oph.fi/teko&#228;lyosaamine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hyperlink" Target="https://www.oph.fi/fi/koulutus-ja-tutkinnot/kauppa-hallinto-ja-oikeustieteiden-tyoelamatoimikunnat-0" TargetMode="External"/><Relationship Id="rId2" Type="http://schemas.openxmlformats.org/officeDocument/2006/relationships/hyperlink" Target="https://eperusteet.opintopolku.fi/#/fi/ammattitutkinto/7547772/tiedot" TargetMode="External"/><Relationship Id="rId1" Type="http://schemas.openxmlformats.org/officeDocument/2006/relationships/slideLayout" Target="../slideLayouts/slideLayout2.xml"/><Relationship Id="rId5" Type="http://schemas.openxmlformats.org/officeDocument/2006/relationships/hyperlink" Target="https://www.oph.fi/fi/koulutus-ja-tutkinnot/yrittajyyden-ammattitutkinnon-perusteiden-uudistaminen" TargetMode="Externa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hyperlink" Target="https://eperusteet.opintopolku.fi/#/fi/ammattitutkinto/7547772/tiedot"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eperusteet.opintopolku.fi/#/fi/erikoisammattitutkinto/4540526/tiedot" TargetMode="External"/><Relationship Id="rId2" Type="http://schemas.openxmlformats.org/officeDocument/2006/relationships/hyperlink" Target="https://eperusteet.opintopolku.fi/#/fi/ammattitutkinto/4540525/tiedot" TargetMode="Externa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hyperlink" Target="https://www.oph.fi/fi/koulutus-ja-tutkinnot/liiketoiminnan-ammatti-ja-erikoisammattitutkintojen-perusteiden-uudistaminen"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s://www.oph.fi/fi/koulutus-ja-tutkinnot/kauppa-hallinto-ja-oikeustieteiden-tyoelamatoimikunnat-0"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link.webropolsurveys.com/Participation/Public/6b3304a0-53fa-419c-b06c-34ef4a3a1595?displayId=Fin3326502" TargetMode="External"/><Relationship Id="rId2" Type="http://schemas.openxmlformats.org/officeDocument/2006/relationships/hyperlink" Target="https://www.oph.fi/fi/koulutus-ja-tutkinnot/yrittajyyden-ammattitutkinnon-perusteiden-uudistaminen#anchor-ilmoittaudu-mukaan-perusteiden-uudistamistyohon-ja-jaa-kehittamisideasi"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oph.fi/fi/uutiset/2025/opetushallitus-kaynnistaa-liiketoiminta-ja-yrittajyysosaamisen-uudistamisen-tule"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45233747-3A6B-6AA6-AACD-A15DC7D87EA5}"/>
              </a:ext>
            </a:extLst>
          </p:cNvPr>
          <p:cNvSpPr>
            <a:spLocks noGrp="1"/>
          </p:cNvSpPr>
          <p:nvPr>
            <p:ph type="ctrTitle"/>
          </p:nvPr>
        </p:nvSpPr>
        <p:spPr>
          <a:xfrm>
            <a:off x="237659" y="2416799"/>
            <a:ext cx="7861311" cy="2387600"/>
          </a:xfrm>
        </p:spPr>
        <p:txBody>
          <a:bodyPr/>
          <a:lstStyle/>
          <a:p>
            <a:r>
              <a:rPr lang="fi-FI" dirty="0"/>
              <a:t>Liiketoiminnan ja yrittäjyyden tutkintojen</a:t>
            </a:r>
            <a:br>
              <a:rPr lang="fi-FI" dirty="0"/>
            </a:br>
            <a:r>
              <a:rPr lang="fi-FI" dirty="0"/>
              <a:t>perusteiden uudistamisen taustaa ja tavoitteet</a:t>
            </a:r>
            <a:br>
              <a:rPr lang="fi-FI" dirty="0"/>
            </a:br>
            <a:r>
              <a:rPr lang="fi-FI" dirty="0"/>
              <a:t> </a:t>
            </a:r>
          </a:p>
        </p:txBody>
      </p:sp>
      <p:sp>
        <p:nvSpPr>
          <p:cNvPr id="7" name="Dian numeron paikkamerkki 6">
            <a:extLst>
              <a:ext uri="{FF2B5EF4-FFF2-40B4-BE49-F238E27FC236}">
                <a16:creationId xmlns:a16="http://schemas.microsoft.com/office/drawing/2014/main" id="{13C6FC37-3EAE-BCF7-2816-D01AB21EE41C}"/>
              </a:ext>
            </a:extLst>
          </p:cNvPr>
          <p:cNvSpPr>
            <a:spLocks noGrp="1"/>
          </p:cNvSpPr>
          <p:nvPr>
            <p:ph type="sldNum" sz="quarter" idx="4294967295"/>
          </p:nvPr>
        </p:nvSpPr>
        <p:spPr>
          <a:xfrm>
            <a:off x="11374438" y="6305550"/>
            <a:ext cx="817562" cy="261938"/>
          </a:xfrm>
        </p:spPr>
        <p:txBody>
          <a:bodyPr/>
          <a:lstStyle/>
          <a:p>
            <a:fld id="{A6E131DE-DA31-4CDF-828A-8EB206A3CD12}" type="slidenum">
              <a:rPr lang="en-GB" smtClean="0"/>
              <a:t>1</a:t>
            </a:fld>
            <a:endParaRPr lang="en-GB"/>
          </a:p>
        </p:txBody>
      </p:sp>
      <p:sp>
        <p:nvSpPr>
          <p:cNvPr id="4" name="Tekstiruutu 3">
            <a:extLst>
              <a:ext uri="{FF2B5EF4-FFF2-40B4-BE49-F238E27FC236}">
                <a16:creationId xmlns:a16="http://schemas.microsoft.com/office/drawing/2014/main" id="{1D15F3B3-303C-C8D4-9F7E-7BF13BB2D1DB}"/>
              </a:ext>
            </a:extLst>
          </p:cNvPr>
          <p:cNvSpPr txBox="1"/>
          <p:nvPr/>
        </p:nvSpPr>
        <p:spPr>
          <a:xfrm>
            <a:off x="237659" y="5013176"/>
            <a:ext cx="7753918" cy="923330"/>
          </a:xfrm>
          <a:prstGeom prst="rect">
            <a:avLst/>
          </a:prstGeom>
          <a:noFill/>
        </p:spPr>
        <p:txBody>
          <a:bodyPr wrap="none" rtlCol="0">
            <a:spAutoFit/>
          </a:bodyPr>
          <a:lstStyle/>
          <a:p>
            <a:r>
              <a:rPr lang="fi-FI" dirty="0"/>
              <a:t>28.4.2025 Liiketoiminnan ja yrittäjyyden tutkintojen perusteiden uudistamistyön </a:t>
            </a:r>
          </a:p>
          <a:p>
            <a:r>
              <a:rPr lang="fi-FI" dirty="0"/>
              <a:t>k</a:t>
            </a:r>
            <a:r>
              <a:rPr lang="fi-FI"/>
              <a:t>äynnistyswebinaari</a:t>
            </a:r>
            <a:endParaRPr lang="fi-FI" dirty="0"/>
          </a:p>
          <a:p>
            <a:r>
              <a:rPr lang="fi-FI" dirty="0"/>
              <a:t>Opetusneuvos Minna Taivassalo, Opetushallitus Ammatillinen koulutus -yksikkö</a:t>
            </a:r>
          </a:p>
        </p:txBody>
      </p:sp>
    </p:spTree>
    <p:extLst>
      <p:ext uri="{BB962C8B-B14F-4D97-AF65-F5344CB8AC3E}">
        <p14:creationId xmlns:p14="http://schemas.microsoft.com/office/powerpoint/2010/main" val="2884110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0F6CA4-661D-E02A-C0CE-C2582243EC6F}"/>
              </a:ext>
            </a:extLst>
          </p:cNvPr>
          <p:cNvSpPr>
            <a:spLocks noGrp="1"/>
          </p:cNvSpPr>
          <p:nvPr>
            <p:ph type="title"/>
          </p:nvPr>
        </p:nvSpPr>
        <p:spPr/>
        <p:txBody>
          <a:bodyPr/>
          <a:lstStyle/>
          <a:p>
            <a:r>
              <a:rPr lang="fi-FI" dirty="0"/>
              <a:t>Esityksen sisältö – uudistuksen taustaa,  tavoitteita sekä aikataulu</a:t>
            </a:r>
          </a:p>
        </p:txBody>
      </p:sp>
      <p:sp>
        <p:nvSpPr>
          <p:cNvPr id="3" name="Sisällön paikkamerkki 2">
            <a:extLst>
              <a:ext uri="{FF2B5EF4-FFF2-40B4-BE49-F238E27FC236}">
                <a16:creationId xmlns:a16="http://schemas.microsoft.com/office/drawing/2014/main" id="{72870B06-6E35-1E23-3F0A-1A3F6C86D027}"/>
              </a:ext>
            </a:extLst>
          </p:cNvPr>
          <p:cNvSpPr>
            <a:spLocks noGrp="1"/>
          </p:cNvSpPr>
          <p:nvPr>
            <p:ph idx="1"/>
          </p:nvPr>
        </p:nvSpPr>
        <p:spPr/>
        <p:txBody>
          <a:bodyPr/>
          <a:lstStyle/>
          <a:p>
            <a:r>
              <a:rPr lang="fi-FI" sz="2400" dirty="0"/>
              <a:t>Opetus- ja kulttuuriministeriön asettaman Ammatillisten tutkintojen kehittämistyöryhmän (ns. Tutke4) linjaukset koskien ammatti- ja erikoisammattitutkintojen perusteita</a:t>
            </a:r>
          </a:p>
          <a:p>
            <a:pPr lvl="1"/>
            <a:r>
              <a:rPr lang="fi-FI" dirty="0"/>
              <a:t>Joustavuuden ja valinnaisuuden lisääminen</a:t>
            </a:r>
          </a:p>
          <a:p>
            <a:pPr lvl="1"/>
            <a:r>
              <a:rPr lang="fi-FI" dirty="0"/>
              <a:t>Digivihreän kaksoissiirtymän valinnaiset tutkinnon osat </a:t>
            </a:r>
          </a:p>
          <a:p>
            <a:r>
              <a:rPr lang="fi-FI" dirty="0"/>
              <a:t>Liiketoiminnan ja yrittäjyyden tutkintojen perusteiden uudistamisen eteneminen, yhteinen työskentely ja aikataulut</a:t>
            </a:r>
          </a:p>
        </p:txBody>
      </p:sp>
      <p:sp>
        <p:nvSpPr>
          <p:cNvPr id="4" name="Päivämäärän paikkamerkki 3">
            <a:extLst>
              <a:ext uri="{FF2B5EF4-FFF2-40B4-BE49-F238E27FC236}">
                <a16:creationId xmlns:a16="http://schemas.microsoft.com/office/drawing/2014/main" id="{72F0DC79-53E3-3A32-B1C7-FC60A0E487A0}"/>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018927F1-8496-E9BA-114D-B7E38E4EECE1}"/>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7308B965-9D9B-CF39-0267-2D192FBD20E2}"/>
              </a:ext>
            </a:extLst>
          </p:cNvPr>
          <p:cNvSpPr>
            <a:spLocks noGrp="1"/>
          </p:cNvSpPr>
          <p:nvPr>
            <p:ph type="sldNum" sz="quarter" idx="12"/>
          </p:nvPr>
        </p:nvSpPr>
        <p:spPr/>
        <p:txBody>
          <a:bodyPr/>
          <a:lstStyle/>
          <a:p>
            <a:fld id="{A6E131DE-DA31-4CDF-828A-8EB206A3CD12}" type="slidenum">
              <a:rPr lang="en-GB" smtClean="0"/>
              <a:t>2</a:t>
            </a:fld>
            <a:endParaRPr lang="en-GB"/>
          </a:p>
        </p:txBody>
      </p:sp>
    </p:spTree>
    <p:extLst>
      <p:ext uri="{BB962C8B-B14F-4D97-AF65-F5344CB8AC3E}">
        <p14:creationId xmlns:p14="http://schemas.microsoft.com/office/powerpoint/2010/main" val="2706834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7C69EB-56E3-CC15-0324-FD60FD6642C5}"/>
              </a:ext>
            </a:extLst>
          </p:cNvPr>
          <p:cNvSpPr>
            <a:spLocks noGrp="1"/>
          </p:cNvSpPr>
          <p:nvPr>
            <p:ph type="title"/>
          </p:nvPr>
        </p:nvSpPr>
        <p:spPr>
          <a:xfrm>
            <a:off x="838200" y="561295"/>
            <a:ext cx="10515600" cy="1325563"/>
          </a:xfrm>
        </p:spPr>
        <p:txBody>
          <a:bodyPr/>
          <a:lstStyle/>
          <a:p>
            <a:r>
              <a:rPr lang="fi-FI" dirty="0"/>
              <a:t>Lähtökohtana opetus- ja kulttuuriministeriön työryhmän ehdotukset</a:t>
            </a:r>
          </a:p>
        </p:txBody>
      </p:sp>
      <p:sp>
        <p:nvSpPr>
          <p:cNvPr id="3" name="Sisällön paikkamerkki 2">
            <a:extLst>
              <a:ext uri="{FF2B5EF4-FFF2-40B4-BE49-F238E27FC236}">
                <a16:creationId xmlns:a16="http://schemas.microsoft.com/office/drawing/2014/main" id="{91AA3645-4AF0-6EDE-2F2E-C68CD5734664}"/>
              </a:ext>
            </a:extLst>
          </p:cNvPr>
          <p:cNvSpPr>
            <a:spLocks noGrp="1"/>
          </p:cNvSpPr>
          <p:nvPr>
            <p:ph idx="1"/>
          </p:nvPr>
        </p:nvSpPr>
        <p:spPr>
          <a:xfrm>
            <a:off x="789560" y="2006601"/>
            <a:ext cx="10515600" cy="3871507"/>
          </a:xfrm>
        </p:spPr>
        <p:txBody>
          <a:bodyPr/>
          <a:lstStyle/>
          <a:p>
            <a:r>
              <a:rPr lang="fi-FI" sz="2000" dirty="0"/>
              <a:t>Opetus- ja kulttuuriministeriön asettama Ammatillisten tutkintojen kehittämisen työryhmä (ns. Tutke4) tarkasteli ammatillisten tutkintojen kokonaisuutta ja kehittämistarpeita vuosina 2022–2023 ja ehdotti, että tutkinnon perusteita uudistettaessa tulee jatkossa aina ottaa huomioon digitalisaation ja vihreän siirtymän edellyttämät osaamistarpeet. </a:t>
            </a:r>
          </a:p>
          <a:p>
            <a:r>
              <a:rPr lang="fi-FI" sz="2000" dirty="0"/>
              <a:t>Työryhmä ehdotti, että ammatti- ja erikoisammattitutkintoihin lisätään uudet digitalisaation ja vihreän siirtymän edellyttämään osaamiseen keskittyvät valinnaiset tutkinnon osat, jotka ovat sovellettavissa eri aloille. </a:t>
            </a:r>
          </a:p>
          <a:p>
            <a:r>
              <a:rPr lang="fi-FI" sz="2000" dirty="0"/>
              <a:t>Opetushallitus teki määrittelyn tutkinnon osien kohdentumisesta työelämän tarpeiden mukaisesti yhteistyössä sidosryhmien kanssa. Määrittelytyön tietoperustaa vahvistettiin hyödyntämällä tekoälytyökaluja.</a:t>
            </a:r>
            <a:endParaRPr lang="fi-FI" sz="2000" dirty="0">
              <a:ea typeface="Calibri"/>
              <a:cs typeface="Calibri"/>
            </a:endParaRPr>
          </a:p>
          <a:p>
            <a:r>
              <a:rPr lang="fi-FI" sz="2000" dirty="0"/>
              <a:t>Työryhmä ehdotti loppuraportissaan myös, että tutkinnon perusteita uudistettaessa tulee arvioida tarpeet ja mahdollisuudet valinnaisuuden lisäämiseen.</a:t>
            </a:r>
          </a:p>
          <a:p>
            <a:endParaRPr lang="fi-FI" dirty="0"/>
          </a:p>
        </p:txBody>
      </p:sp>
      <p:sp>
        <p:nvSpPr>
          <p:cNvPr id="4" name="Päivämäärän paikkamerkki 3">
            <a:extLst>
              <a:ext uri="{FF2B5EF4-FFF2-40B4-BE49-F238E27FC236}">
                <a16:creationId xmlns:a16="http://schemas.microsoft.com/office/drawing/2014/main" id="{651001FA-BDAA-701F-1A3B-64C6D98E226F}"/>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9A891F53-4F05-E081-4086-277E36CFA7F0}"/>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ABE56AE2-2D85-CFFB-9AC6-4B3278964610}"/>
              </a:ext>
            </a:extLst>
          </p:cNvPr>
          <p:cNvSpPr>
            <a:spLocks noGrp="1"/>
          </p:cNvSpPr>
          <p:nvPr>
            <p:ph type="sldNum" sz="quarter" idx="12"/>
          </p:nvPr>
        </p:nvSpPr>
        <p:spPr/>
        <p:txBody>
          <a:bodyPr/>
          <a:lstStyle/>
          <a:p>
            <a:fld id="{A6E131DE-DA31-4CDF-828A-8EB206A3CD12}" type="slidenum">
              <a:rPr lang="en-GB" smtClean="0"/>
              <a:t>3</a:t>
            </a:fld>
            <a:endParaRPr lang="en-GB"/>
          </a:p>
        </p:txBody>
      </p:sp>
    </p:spTree>
    <p:extLst>
      <p:ext uri="{BB962C8B-B14F-4D97-AF65-F5344CB8AC3E}">
        <p14:creationId xmlns:p14="http://schemas.microsoft.com/office/powerpoint/2010/main" val="2709845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4BF2F3-C392-774A-F532-E63DB6A82B67}"/>
              </a:ext>
            </a:extLst>
          </p:cNvPr>
          <p:cNvSpPr>
            <a:spLocks noGrp="1"/>
          </p:cNvSpPr>
          <p:nvPr>
            <p:ph type="title"/>
          </p:nvPr>
        </p:nvSpPr>
        <p:spPr>
          <a:xfrm>
            <a:off x="747029" y="603802"/>
            <a:ext cx="10515600" cy="1325563"/>
          </a:xfrm>
        </p:spPr>
        <p:txBody>
          <a:bodyPr/>
          <a:lstStyle/>
          <a:p>
            <a:r>
              <a:rPr lang="fi-FI" dirty="0"/>
              <a:t>Valmisteluprosessi</a:t>
            </a:r>
          </a:p>
        </p:txBody>
      </p:sp>
      <p:graphicFrame>
        <p:nvGraphicFramePr>
          <p:cNvPr id="7" name="Sisällön paikkamerkki 6">
            <a:extLst>
              <a:ext uri="{FF2B5EF4-FFF2-40B4-BE49-F238E27FC236}">
                <a16:creationId xmlns:a16="http://schemas.microsoft.com/office/drawing/2014/main" id="{16E7266F-869B-BBC9-9F64-2091B658236C}"/>
              </a:ext>
            </a:extLst>
          </p:cNvPr>
          <p:cNvGraphicFramePr>
            <a:graphicFrameLocks noGrp="1"/>
          </p:cNvGraphicFramePr>
          <p:nvPr>
            <p:ph idx="1"/>
          </p:nvPr>
        </p:nvGraphicFramePr>
        <p:xfrm>
          <a:off x="824207" y="1850179"/>
          <a:ext cx="11062993" cy="3871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äivämäärän paikkamerkki 3">
            <a:extLst>
              <a:ext uri="{FF2B5EF4-FFF2-40B4-BE49-F238E27FC236}">
                <a16:creationId xmlns:a16="http://schemas.microsoft.com/office/drawing/2014/main" id="{1742D0B2-1D01-0EE2-F09D-F51B2CB9B135}"/>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856C4D95-A08F-2827-B07E-24FDDB4E1FE8}"/>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0D0FFE90-E6E1-CE54-523E-F05444A345A4}"/>
              </a:ext>
            </a:extLst>
          </p:cNvPr>
          <p:cNvSpPr>
            <a:spLocks noGrp="1"/>
          </p:cNvSpPr>
          <p:nvPr>
            <p:ph type="sldNum" sz="quarter" idx="12"/>
          </p:nvPr>
        </p:nvSpPr>
        <p:spPr/>
        <p:txBody>
          <a:bodyPr/>
          <a:lstStyle/>
          <a:p>
            <a:fld id="{A6E131DE-DA31-4CDF-828A-8EB206A3CD12}" type="slidenum">
              <a:rPr lang="en-GB" smtClean="0"/>
              <a:t>4</a:t>
            </a:fld>
            <a:endParaRPr lang="en-GB"/>
          </a:p>
        </p:txBody>
      </p:sp>
    </p:spTree>
    <p:extLst>
      <p:ext uri="{BB962C8B-B14F-4D97-AF65-F5344CB8AC3E}">
        <p14:creationId xmlns:p14="http://schemas.microsoft.com/office/powerpoint/2010/main" val="3098956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F1F48EE-0B92-A660-E622-FED6AC3DCB52}"/>
              </a:ext>
            </a:extLst>
          </p:cNvPr>
          <p:cNvSpPr>
            <a:spLocks noGrp="1"/>
          </p:cNvSpPr>
          <p:nvPr>
            <p:ph type="title"/>
          </p:nvPr>
        </p:nvSpPr>
        <p:spPr/>
        <p:txBody>
          <a:bodyPr/>
          <a:lstStyle/>
          <a:p>
            <a:r>
              <a:rPr lang="fi-FI" dirty="0"/>
              <a:t>Mitä on digivihreä kaksoissiirtymä?</a:t>
            </a:r>
          </a:p>
        </p:txBody>
      </p:sp>
      <p:sp>
        <p:nvSpPr>
          <p:cNvPr id="3" name="Sisällön paikkamerkki 2">
            <a:extLst>
              <a:ext uri="{FF2B5EF4-FFF2-40B4-BE49-F238E27FC236}">
                <a16:creationId xmlns:a16="http://schemas.microsoft.com/office/drawing/2014/main" id="{02BC9476-EFA1-5BC3-0459-F572575B4455}"/>
              </a:ext>
            </a:extLst>
          </p:cNvPr>
          <p:cNvSpPr>
            <a:spLocks noGrp="1"/>
          </p:cNvSpPr>
          <p:nvPr>
            <p:ph idx="1"/>
          </p:nvPr>
        </p:nvSpPr>
        <p:spPr>
          <a:xfrm>
            <a:off x="990599" y="4722626"/>
            <a:ext cx="10080171" cy="1512712"/>
          </a:xfrm>
        </p:spPr>
        <p:txBody>
          <a:bodyPr/>
          <a:lstStyle/>
          <a:p>
            <a:pPr marL="0" indent="0">
              <a:buNone/>
            </a:pPr>
            <a:endParaRPr lang="fi-FI" sz="1600" dirty="0"/>
          </a:p>
          <a:p>
            <a:pPr marL="447675" lvl="1" indent="0">
              <a:buNone/>
            </a:pPr>
            <a:r>
              <a:rPr lang="fi-FI" sz="1600" dirty="0"/>
              <a:t>Lähde: Helena Tuorila, Kilpailu- ja kuluttajavirasto</a:t>
            </a:r>
          </a:p>
          <a:p>
            <a:pPr marL="447675" lvl="1" indent="0">
              <a:buNone/>
            </a:pPr>
            <a:r>
              <a:rPr lang="fi-FI" sz="1600" dirty="0">
                <a:hlinkClick r:id="rId2"/>
              </a:rPr>
              <a:t>https://www.kkv.fi/blogit/kkv-blogi/digivihrea-kaksoissiirtyma-on-osa-kuluttajien-arkea-pysyvatko-kaikki-mukana/</a:t>
            </a:r>
            <a:r>
              <a:rPr lang="fi-FI" sz="1600" dirty="0"/>
              <a:t> </a:t>
            </a:r>
          </a:p>
          <a:p>
            <a:pPr lvl="1"/>
            <a:endParaRPr lang="fi-FI" dirty="0"/>
          </a:p>
        </p:txBody>
      </p:sp>
      <p:sp>
        <p:nvSpPr>
          <p:cNvPr id="4" name="Päivämäärän paikkamerkki 3">
            <a:extLst>
              <a:ext uri="{FF2B5EF4-FFF2-40B4-BE49-F238E27FC236}">
                <a16:creationId xmlns:a16="http://schemas.microsoft.com/office/drawing/2014/main" id="{6EDE28B8-D1D5-C8BF-6336-A1FEA3C6476A}"/>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640FA9DC-8274-AE9C-010F-F89F7BF1A4C2}"/>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6C11EE7D-B66E-BB36-58A9-51072C5EC3ED}"/>
              </a:ext>
            </a:extLst>
          </p:cNvPr>
          <p:cNvSpPr>
            <a:spLocks noGrp="1"/>
          </p:cNvSpPr>
          <p:nvPr>
            <p:ph type="sldNum" sz="quarter" idx="12"/>
          </p:nvPr>
        </p:nvSpPr>
        <p:spPr/>
        <p:txBody>
          <a:bodyPr/>
          <a:lstStyle/>
          <a:p>
            <a:fld id="{A6E131DE-DA31-4CDF-828A-8EB206A3CD12}" type="slidenum">
              <a:rPr lang="en-GB" smtClean="0"/>
              <a:t>5</a:t>
            </a:fld>
            <a:endParaRPr lang="en-GB"/>
          </a:p>
        </p:txBody>
      </p:sp>
      <p:sp>
        <p:nvSpPr>
          <p:cNvPr id="7" name="Suorakulmio 6">
            <a:extLst>
              <a:ext uri="{FF2B5EF4-FFF2-40B4-BE49-F238E27FC236}">
                <a16:creationId xmlns:a16="http://schemas.microsoft.com/office/drawing/2014/main" id="{3BFB1AD3-AACE-ACD1-83DF-DA437F9C2006}"/>
              </a:ext>
            </a:extLst>
          </p:cNvPr>
          <p:cNvSpPr/>
          <p:nvPr/>
        </p:nvSpPr>
        <p:spPr>
          <a:xfrm>
            <a:off x="1485899" y="1924626"/>
            <a:ext cx="9220201" cy="3008748"/>
          </a:xfrm>
          <a:prstGeom prst="rect">
            <a:avLst/>
          </a:prstGeom>
          <a:blipFill>
            <a:blip r:embed="rId3"/>
            <a:tile tx="0" ty="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2400" dirty="0"/>
              <a:t>Digivihreä kaksoissiirtymä tarkoittaa samanaikaista digitaalista ja ekologista muutosta, jossa pyritään hyödyntämään digiteknologioita ympäristöystävällisten ja kestävien ratkaisujen edistämiseksi. Termi yhdistää digitalisaation ja vihreän siirtymän tavoitteita ja toimenpiteitä. Digitalisaatioon kuuluu esimerkiksi tekoäly, esineiden internet ja </a:t>
            </a:r>
            <a:r>
              <a:rPr lang="fi-FI" sz="2400" dirty="0" err="1"/>
              <a:t>big</a:t>
            </a:r>
            <a:r>
              <a:rPr lang="fi-FI" sz="2400" dirty="0"/>
              <a:t> data. Vihreään siirtymän tavoitteet liittyvät esimerkiksi uusiutuvaan energiaan, energiatehokkuuteen ja kiertotalouteen.</a:t>
            </a:r>
          </a:p>
        </p:txBody>
      </p:sp>
    </p:spTree>
    <p:extLst>
      <p:ext uri="{BB962C8B-B14F-4D97-AF65-F5344CB8AC3E}">
        <p14:creationId xmlns:p14="http://schemas.microsoft.com/office/powerpoint/2010/main" val="1189397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9E108E-61F6-D629-765D-28668E563318}"/>
              </a:ext>
            </a:extLst>
          </p:cNvPr>
          <p:cNvSpPr>
            <a:spLocks noGrp="1"/>
          </p:cNvSpPr>
          <p:nvPr>
            <p:ph type="title"/>
          </p:nvPr>
        </p:nvSpPr>
        <p:spPr>
          <a:xfrm>
            <a:off x="788988" y="532430"/>
            <a:ext cx="10515600" cy="1325563"/>
          </a:xfrm>
        </p:spPr>
        <p:txBody>
          <a:bodyPr/>
          <a:lstStyle/>
          <a:p>
            <a:r>
              <a:rPr lang="fi-FI" dirty="0"/>
              <a:t>Digitaalisen ja vihreän siirtymän osaamisen uudet valinnaiset tutkinnon osat</a:t>
            </a:r>
          </a:p>
        </p:txBody>
      </p:sp>
      <p:graphicFrame>
        <p:nvGraphicFramePr>
          <p:cNvPr id="7" name="Sisällön paikkamerkki 6">
            <a:extLst>
              <a:ext uri="{FF2B5EF4-FFF2-40B4-BE49-F238E27FC236}">
                <a16:creationId xmlns:a16="http://schemas.microsoft.com/office/drawing/2014/main" id="{E0C205A7-5E89-0652-D373-CA642846C91B}"/>
              </a:ext>
            </a:extLst>
          </p:cNvPr>
          <p:cNvGraphicFramePr>
            <a:graphicFrameLocks noGrp="1"/>
          </p:cNvGraphicFramePr>
          <p:nvPr>
            <p:ph idx="1"/>
          </p:nvPr>
        </p:nvGraphicFramePr>
        <p:xfrm>
          <a:off x="788988" y="2049920"/>
          <a:ext cx="10515600" cy="3871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äivämäärän paikkamerkki 3">
            <a:extLst>
              <a:ext uri="{FF2B5EF4-FFF2-40B4-BE49-F238E27FC236}">
                <a16:creationId xmlns:a16="http://schemas.microsoft.com/office/drawing/2014/main" id="{16C8EF50-5BA3-C7F7-2D36-A87C25E5FF10}"/>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280FAAB9-51A0-16FD-9E0E-DA268FB508B7}"/>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1CEB164F-5166-47AF-B9EF-0975F921368B}"/>
              </a:ext>
            </a:extLst>
          </p:cNvPr>
          <p:cNvSpPr>
            <a:spLocks noGrp="1"/>
          </p:cNvSpPr>
          <p:nvPr>
            <p:ph type="sldNum" sz="quarter" idx="12"/>
          </p:nvPr>
        </p:nvSpPr>
        <p:spPr/>
        <p:txBody>
          <a:bodyPr/>
          <a:lstStyle/>
          <a:p>
            <a:fld id="{A6E131DE-DA31-4CDF-828A-8EB206A3CD12}" type="slidenum">
              <a:rPr lang="en-GB" smtClean="0"/>
              <a:t>6</a:t>
            </a:fld>
            <a:endParaRPr lang="en-GB"/>
          </a:p>
        </p:txBody>
      </p:sp>
      <p:sp>
        <p:nvSpPr>
          <p:cNvPr id="3" name="Tekstiruutu 2">
            <a:extLst>
              <a:ext uri="{FF2B5EF4-FFF2-40B4-BE49-F238E27FC236}">
                <a16:creationId xmlns:a16="http://schemas.microsoft.com/office/drawing/2014/main" id="{6AF49388-DF9B-434D-605B-31A5E6513F54}"/>
              </a:ext>
            </a:extLst>
          </p:cNvPr>
          <p:cNvSpPr txBox="1"/>
          <p:nvPr/>
        </p:nvSpPr>
        <p:spPr>
          <a:xfrm>
            <a:off x="788988" y="5936355"/>
            <a:ext cx="10758073" cy="369332"/>
          </a:xfrm>
          <a:prstGeom prst="rect">
            <a:avLst/>
          </a:prstGeom>
          <a:noFill/>
        </p:spPr>
        <p:txBody>
          <a:bodyPr wrap="none" rtlCol="0">
            <a:spAutoFit/>
          </a:bodyPr>
          <a:lstStyle/>
          <a:p>
            <a:r>
              <a:rPr lang="fi-FI" dirty="0"/>
              <a:t>Digivihreät tutkinnon osat löytyvät täältä: </a:t>
            </a:r>
            <a:r>
              <a:rPr lang="fi-FI" dirty="0">
                <a:hlinkClick r:id="rId7" tooltip="https://www.oph.fi/fi/koulutus-ja-tutkinnot/digivihreat-tutkinnon-osat"/>
              </a:rPr>
              <a:t>https://www.oph.fi/fi/koulutus-ja-tutkinnot/digivihreat-tutkinnon-osat</a:t>
            </a:r>
            <a:endParaRPr lang="fi-FI" dirty="0"/>
          </a:p>
        </p:txBody>
      </p:sp>
      <p:pic>
        <p:nvPicPr>
          <p:cNvPr id="8" name="Kuva 7">
            <a:extLst>
              <a:ext uri="{FF2B5EF4-FFF2-40B4-BE49-F238E27FC236}">
                <a16:creationId xmlns:a16="http://schemas.microsoft.com/office/drawing/2014/main" id="{A6CDAFEE-6D8E-F711-9926-A26C90A8E3B0}"/>
              </a:ext>
            </a:extLst>
          </p:cNvPr>
          <p:cNvPicPr>
            <a:picLocks noChangeAspect="1"/>
          </p:cNvPicPr>
          <p:nvPr/>
        </p:nvPicPr>
        <p:blipFill>
          <a:blip r:embed="rId8"/>
          <a:stretch>
            <a:fillRect/>
          </a:stretch>
        </p:blipFill>
        <p:spPr>
          <a:xfrm>
            <a:off x="10397942" y="268228"/>
            <a:ext cx="1516245" cy="1492232"/>
          </a:xfrm>
          <a:prstGeom prst="rect">
            <a:avLst/>
          </a:prstGeom>
        </p:spPr>
      </p:pic>
    </p:spTree>
    <p:extLst>
      <p:ext uri="{BB962C8B-B14F-4D97-AF65-F5344CB8AC3E}">
        <p14:creationId xmlns:p14="http://schemas.microsoft.com/office/powerpoint/2010/main" val="992993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BE5223-AC67-7E49-FD6D-AF12B2920B90}"/>
              </a:ext>
            </a:extLst>
          </p:cNvPr>
          <p:cNvSpPr>
            <a:spLocks noGrp="1"/>
          </p:cNvSpPr>
          <p:nvPr>
            <p:ph type="title"/>
          </p:nvPr>
        </p:nvSpPr>
        <p:spPr>
          <a:xfrm>
            <a:off x="691588" y="413658"/>
            <a:ext cx="10515600" cy="1061027"/>
          </a:xfrm>
        </p:spPr>
        <p:txBody>
          <a:bodyPr/>
          <a:lstStyle/>
          <a:p>
            <a:r>
              <a:rPr lang="fi-FI" dirty="0"/>
              <a:t>Muu joustavuutta tukeva valinnanmahdollisuus</a:t>
            </a:r>
          </a:p>
        </p:txBody>
      </p:sp>
      <p:sp>
        <p:nvSpPr>
          <p:cNvPr id="3" name="Sisällön paikkamerkki 2">
            <a:extLst>
              <a:ext uri="{FF2B5EF4-FFF2-40B4-BE49-F238E27FC236}">
                <a16:creationId xmlns:a16="http://schemas.microsoft.com/office/drawing/2014/main" id="{54294C2A-2E19-C336-5A55-9F41FB0932A1}"/>
              </a:ext>
            </a:extLst>
          </p:cNvPr>
          <p:cNvSpPr>
            <a:spLocks noGrp="1"/>
          </p:cNvSpPr>
          <p:nvPr>
            <p:ph idx="1"/>
          </p:nvPr>
        </p:nvSpPr>
        <p:spPr>
          <a:xfrm>
            <a:off x="583966" y="1393371"/>
            <a:ext cx="11024067" cy="4645948"/>
          </a:xfrm>
        </p:spPr>
        <p:txBody>
          <a:bodyPr/>
          <a:lstStyle/>
          <a:p>
            <a:r>
              <a:rPr lang="fi-FI" sz="2000" dirty="0"/>
              <a:t>Jatkossa kaikkiin ammatti- ja erikoisammattitutkinnon perusteisiin lisätään seuraavat valinnaisuudet. </a:t>
            </a:r>
            <a:r>
              <a:rPr lang="fi-FI" sz="2000" i="1" dirty="0"/>
              <a:t>Osaamispistemääriä voidaan tutkinnon perusteissa muuttaa</a:t>
            </a:r>
            <a:r>
              <a:rPr lang="fi-FI" sz="2000" dirty="0"/>
              <a:t>, mikäli tutkinnon muodostuminen erityisesti sitä edellyttää.</a:t>
            </a:r>
          </a:p>
          <a:p>
            <a:pPr lvl="1">
              <a:spcAft>
                <a:spcPts val="1200"/>
              </a:spcAft>
            </a:pPr>
            <a:r>
              <a:rPr lang="fi-FI" sz="2000" dirty="0"/>
              <a:t>Tutkinnon osa ammatillisesta perustutkinnosta, ammattitutkinnosta tai erikoisammattitutkinnosta, 15 – 30 </a:t>
            </a:r>
            <a:r>
              <a:rPr lang="fi-FI" sz="2000" dirty="0" err="1"/>
              <a:t>osp</a:t>
            </a:r>
            <a:r>
              <a:rPr lang="fi-FI" sz="2000" dirty="0"/>
              <a:t> (AT), Tutkinnon osa ammattitutkinnosta tai erikoisammattitutkinnosta, 15 – 30 </a:t>
            </a:r>
            <a:r>
              <a:rPr lang="fi-FI" sz="2000" dirty="0" err="1"/>
              <a:t>osp</a:t>
            </a:r>
            <a:r>
              <a:rPr lang="fi-FI" sz="2000" dirty="0"/>
              <a:t> (EAT)</a:t>
            </a:r>
          </a:p>
          <a:p>
            <a:pPr lvl="2">
              <a:spcAft>
                <a:spcPts val="1200"/>
              </a:spcAft>
            </a:pPr>
            <a:r>
              <a:rPr lang="fi-FI" sz="1400" dirty="0"/>
              <a:t>Tutkintoon voi valita tutkinnon perusteissa määritellyn ammatillisen tutkinnon osan tai osia </a:t>
            </a:r>
            <a:r>
              <a:rPr lang="fi-FI" sz="1400" dirty="0">
                <a:highlight>
                  <a:srgbClr val="CCCCFF"/>
                </a:highlight>
              </a:rPr>
              <a:t>voimassa olevista </a:t>
            </a:r>
            <a:r>
              <a:rPr lang="fi-FI" sz="1400" dirty="0"/>
              <a:t>ammatillisen perustutkinnon, toisen ammattitutkinnon tai erikoisammattitutkinnon perusteista.</a:t>
            </a:r>
          </a:p>
          <a:p>
            <a:pPr lvl="1">
              <a:spcAft>
                <a:spcPts val="1200"/>
              </a:spcAft>
            </a:pPr>
            <a:r>
              <a:rPr lang="fi-FI" sz="2000" dirty="0"/>
              <a:t>Paikallisiin ammattitaitovaatimuksiin perustuva tutkinnon osa, 15 – 30 </a:t>
            </a:r>
            <a:r>
              <a:rPr lang="fi-FI" sz="2000" dirty="0" err="1"/>
              <a:t>osp</a:t>
            </a:r>
            <a:endParaRPr lang="fi-FI" sz="2000" dirty="0"/>
          </a:p>
          <a:p>
            <a:pPr lvl="2">
              <a:spcAft>
                <a:spcPts val="1200"/>
              </a:spcAft>
            </a:pPr>
            <a:r>
              <a:rPr lang="fi-FI" sz="1400" dirty="0"/>
              <a:t>Tutkinnon osa tai osat sisältävät työelämän paikallisten tarpeiden mukaista </a:t>
            </a:r>
            <a:r>
              <a:rPr lang="fi-FI" sz="1400" dirty="0">
                <a:highlight>
                  <a:srgbClr val="CCCCFF"/>
                </a:highlight>
              </a:rPr>
              <a:t>tutkintoon tai ammattialaan liittyvää </a:t>
            </a:r>
            <a:r>
              <a:rPr lang="fi-FI" sz="1400" dirty="0"/>
              <a:t>osaamista, joka soveltuu useamman kuin yhden työpaikan tarpeisiin. Koulutuksen järjestäjä nimeää tutkinnon osan työelämän toimintakokonaisuuden pohjalta ja määrittää sille laajuuden osaamispisteinä. Koulutuksen järjestäjä määrittelee ammattitaitovaatimukset ja osaamisen arvioinnin vastaavasti kuin muissa tutkinnon osissa.</a:t>
            </a:r>
          </a:p>
          <a:p>
            <a:pPr lvl="1">
              <a:spcAft>
                <a:spcPts val="1200"/>
              </a:spcAft>
            </a:pPr>
            <a:r>
              <a:rPr lang="fi-FI" sz="2000" dirty="0"/>
              <a:t>Korkeakouluopinnot, 5 - 15 </a:t>
            </a:r>
            <a:r>
              <a:rPr lang="fi-FI" sz="2000" dirty="0" err="1"/>
              <a:t>osp</a:t>
            </a:r>
            <a:r>
              <a:rPr lang="fi-FI" sz="2000" dirty="0"/>
              <a:t> (AT), 5 – 30 </a:t>
            </a:r>
            <a:r>
              <a:rPr lang="fi-FI" sz="2000" dirty="0" err="1"/>
              <a:t>osp</a:t>
            </a:r>
            <a:r>
              <a:rPr lang="fi-FI" sz="2000" dirty="0"/>
              <a:t> (EAT)</a:t>
            </a:r>
          </a:p>
          <a:p>
            <a:pPr lvl="2"/>
            <a:r>
              <a:rPr lang="fi-FI" sz="1400" dirty="0"/>
              <a:t>Tutkinnon osa sisältää </a:t>
            </a:r>
            <a:r>
              <a:rPr lang="fi-FI" sz="1400" dirty="0">
                <a:highlight>
                  <a:srgbClr val="CCCCFF"/>
                </a:highlight>
              </a:rPr>
              <a:t>tutkintoon liittyvää </a:t>
            </a:r>
            <a:r>
              <a:rPr lang="fi-FI" sz="1400" dirty="0"/>
              <a:t>ammatillista osaamista tukevia korkeakouluopintoja.</a:t>
            </a:r>
          </a:p>
          <a:p>
            <a:pPr lvl="1"/>
            <a:endParaRPr lang="fi-FI" dirty="0"/>
          </a:p>
        </p:txBody>
      </p:sp>
      <p:sp>
        <p:nvSpPr>
          <p:cNvPr id="4" name="Päivämäärän paikkamerkki 3">
            <a:extLst>
              <a:ext uri="{FF2B5EF4-FFF2-40B4-BE49-F238E27FC236}">
                <a16:creationId xmlns:a16="http://schemas.microsoft.com/office/drawing/2014/main" id="{D5798A43-42D2-1398-6BB2-7F11BB2D3B59}"/>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FF4DD454-B43A-7109-6045-FB0E616C585F}"/>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4EA843BB-5331-2986-0BC8-40E29B91A642}"/>
              </a:ext>
            </a:extLst>
          </p:cNvPr>
          <p:cNvSpPr>
            <a:spLocks noGrp="1"/>
          </p:cNvSpPr>
          <p:nvPr>
            <p:ph type="sldNum" sz="quarter" idx="12"/>
          </p:nvPr>
        </p:nvSpPr>
        <p:spPr/>
        <p:txBody>
          <a:bodyPr/>
          <a:lstStyle/>
          <a:p>
            <a:fld id="{A6E131DE-DA31-4CDF-828A-8EB206A3CD12}" type="slidenum">
              <a:rPr lang="en-GB" smtClean="0"/>
              <a:t>7</a:t>
            </a:fld>
            <a:endParaRPr lang="en-GB"/>
          </a:p>
        </p:txBody>
      </p:sp>
    </p:spTree>
    <p:extLst>
      <p:ext uri="{BB962C8B-B14F-4D97-AF65-F5344CB8AC3E}">
        <p14:creationId xmlns:p14="http://schemas.microsoft.com/office/powerpoint/2010/main" val="743675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44CD6CC-EDDD-6EC5-D647-8D4911B985C6}"/>
              </a:ext>
            </a:extLst>
          </p:cNvPr>
          <p:cNvSpPr>
            <a:spLocks noGrp="1"/>
          </p:cNvSpPr>
          <p:nvPr>
            <p:ph type="title"/>
          </p:nvPr>
        </p:nvSpPr>
        <p:spPr>
          <a:xfrm>
            <a:off x="433878" y="290004"/>
            <a:ext cx="11324243" cy="1325563"/>
          </a:xfrm>
        </p:spPr>
        <p:txBody>
          <a:bodyPr/>
          <a:lstStyle/>
          <a:p>
            <a:r>
              <a:rPr lang="fi-FI" sz="4000" dirty="0"/>
              <a:t>OKM:n Ammatillisten tutkintojen kehittämisen työryhmän (ns. Tutke4) linjausten vaikutukset liiketoiminnan ja yrittäjyyden tutkintojen perusteisiin</a:t>
            </a:r>
            <a:br>
              <a:rPr lang="fi-FI" sz="4000" dirty="0"/>
            </a:br>
            <a:br>
              <a:rPr lang="fi-FI" sz="4000" dirty="0">
                <a:effectLst/>
                <a:latin typeface="Calibri" panose="020F0502020204030204" pitchFamily="34" charset="0"/>
                <a:ea typeface="Calibri" panose="020F0502020204030204" pitchFamily="34" charset="0"/>
              </a:rPr>
            </a:br>
            <a:endParaRPr lang="fi-FI" dirty="0"/>
          </a:p>
        </p:txBody>
      </p:sp>
      <p:sp>
        <p:nvSpPr>
          <p:cNvPr id="4" name="Päivämäärän paikkamerkki 3">
            <a:extLst>
              <a:ext uri="{FF2B5EF4-FFF2-40B4-BE49-F238E27FC236}">
                <a16:creationId xmlns:a16="http://schemas.microsoft.com/office/drawing/2014/main" id="{3BC4C26D-A588-C30C-7048-687E297661A9}"/>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EECFFE06-5BBC-89F8-1D26-A7BA4BD7BA9F}"/>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A3C7F285-34ED-0262-2BDE-AA3C814CCB50}"/>
              </a:ext>
            </a:extLst>
          </p:cNvPr>
          <p:cNvSpPr>
            <a:spLocks noGrp="1"/>
          </p:cNvSpPr>
          <p:nvPr>
            <p:ph type="sldNum" sz="quarter" idx="12"/>
          </p:nvPr>
        </p:nvSpPr>
        <p:spPr/>
        <p:txBody>
          <a:bodyPr/>
          <a:lstStyle/>
          <a:p>
            <a:fld id="{A6E131DE-DA31-4CDF-828A-8EB206A3CD12}" type="slidenum">
              <a:rPr lang="en-GB" smtClean="0"/>
              <a:t>8</a:t>
            </a:fld>
            <a:endParaRPr lang="en-GB"/>
          </a:p>
        </p:txBody>
      </p:sp>
      <p:sp>
        <p:nvSpPr>
          <p:cNvPr id="7" name="Sisällön paikkamerkki 6">
            <a:extLst>
              <a:ext uri="{FF2B5EF4-FFF2-40B4-BE49-F238E27FC236}">
                <a16:creationId xmlns:a16="http://schemas.microsoft.com/office/drawing/2014/main" id="{BA22138C-9323-8362-D4CA-05E9FB78C1EE}"/>
              </a:ext>
            </a:extLst>
          </p:cNvPr>
          <p:cNvSpPr txBox="1">
            <a:spLocks noGrp="1"/>
          </p:cNvSpPr>
          <p:nvPr>
            <p:ph idx="1"/>
          </p:nvPr>
        </p:nvSpPr>
        <p:spPr>
          <a:xfrm>
            <a:off x="332389" y="3095775"/>
            <a:ext cx="11324243" cy="1729704"/>
          </a:xfrm>
          <a:prstGeom prst="rect">
            <a:avLst/>
          </a:prstGeom>
          <a:noFill/>
        </p:spPr>
        <p:txBody>
          <a:bodyPr wrap="square">
            <a:spAutoFit/>
          </a:bodyPr>
          <a:lstStyle/>
          <a:p>
            <a:r>
              <a:rPr lang="fi-FI" sz="2800" b="1" dirty="0"/>
              <a:t>Liiketoiminnan ja yrittäjyyden tutkintojen perusteisiin uudet valinnaiset tutkinnon osat lisätään kokonaisuudistuksen yhteydessä</a:t>
            </a:r>
            <a:r>
              <a:rPr lang="fi-FI" sz="2800" dirty="0"/>
              <a:t>. </a:t>
            </a:r>
            <a:r>
              <a:rPr lang="fi-FI" sz="2800" dirty="0">
                <a:solidFill>
                  <a:schemeClr val="tx1"/>
                </a:solidFill>
              </a:rPr>
              <a:t>Tutkinnon osat sijoitetaan tutkinnon perusteisiin valinnaisiksi tutkinnon osiksi ja niitä voi suorittaa joko osana koko tutkinnon suorittamista tai yksittäisinä osina.</a:t>
            </a:r>
          </a:p>
        </p:txBody>
      </p:sp>
    </p:spTree>
    <p:extLst>
      <p:ext uri="{BB962C8B-B14F-4D97-AF65-F5344CB8AC3E}">
        <p14:creationId xmlns:p14="http://schemas.microsoft.com/office/powerpoint/2010/main" val="3341598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1BAEAC05-6575-DB26-205C-995566B15BE3}"/>
              </a:ext>
            </a:extLst>
          </p:cNvPr>
          <p:cNvSpPr>
            <a:spLocks noGrp="1"/>
          </p:cNvSpPr>
          <p:nvPr>
            <p:ph type="ctrTitle"/>
          </p:nvPr>
        </p:nvSpPr>
        <p:spPr/>
        <p:txBody>
          <a:bodyPr/>
          <a:lstStyle/>
          <a:p>
            <a:r>
              <a:rPr lang="fi-FI" dirty="0"/>
              <a:t>Digivihreän kaksoissiirtymän valinnaiset tutkinnon osat </a:t>
            </a:r>
            <a:br>
              <a:rPr lang="fi-FI" dirty="0"/>
            </a:br>
            <a:r>
              <a:rPr lang="fi-FI" dirty="0"/>
              <a:t>osaksi kaikkia ammatti- ja erikoisammattitutkintojen perusteita</a:t>
            </a:r>
          </a:p>
        </p:txBody>
      </p:sp>
      <p:sp>
        <p:nvSpPr>
          <p:cNvPr id="4" name="Päivämäärän paikkamerkki 3">
            <a:extLst>
              <a:ext uri="{FF2B5EF4-FFF2-40B4-BE49-F238E27FC236}">
                <a16:creationId xmlns:a16="http://schemas.microsoft.com/office/drawing/2014/main" id="{A837715F-5B3F-ECB3-7990-543C337308D3}"/>
              </a:ext>
            </a:extLst>
          </p:cNvPr>
          <p:cNvSpPr>
            <a:spLocks noGrp="1"/>
          </p:cNvSpPr>
          <p:nvPr>
            <p:ph type="dt" sz="half" idx="4294967295"/>
          </p:nvPr>
        </p:nvSpPr>
        <p:spPr>
          <a:xfrm>
            <a:off x="0" y="6305550"/>
            <a:ext cx="882650" cy="261938"/>
          </a:xfrm>
        </p:spPr>
        <p:txBody>
          <a:bodyPr/>
          <a:lstStyle/>
          <a:p>
            <a:fld id="{5A93E190-C3B8-4F0D-BC5A-414A6F0316F6}" type="datetime1">
              <a:rPr lang="en-GB" smtClean="0"/>
              <a:t>28/04/2025</a:t>
            </a:fld>
            <a:endParaRPr lang="en-GB"/>
          </a:p>
        </p:txBody>
      </p:sp>
      <p:sp>
        <p:nvSpPr>
          <p:cNvPr id="6" name="Dian numeron paikkamerkki 5">
            <a:extLst>
              <a:ext uri="{FF2B5EF4-FFF2-40B4-BE49-F238E27FC236}">
                <a16:creationId xmlns:a16="http://schemas.microsoft.com/office/drawing/2014/main" id="{8C18BD5D-6779-767E-B2A2-EEF596376050}"/>
              </a:ext>
            </a:extLst>
          </p:cNvPr>
          <p:cNvSpPr>
            <a:spLocks noGrp="1"/>
          </p:cNvSpPr>
          <p:nvPr>
            <p:ph type="sldNum" sz="quarter" idx="4294967295"/>
          </p:nvPr>
        </p:nvSpPr>
        <p:spPr>
          <a:xfrm>
            <a:off x="11374438" y="6305550"/>
            <a:ext cx="817562" cy="261938"/>
          </a:xfrm>
        </p:spPr>
        <p:txBody>
          <a:bodyPr/>
          <a:lstStyle/>
          <a:p>
            <a:fld id="{A6E131DE-DA31-4CDF-828A-8EB206A3CD12}" type="slidenum">
              <a:rPr lang="en-GB" smtClean="0"/>
              <a:t>9</a:t>
            </a:fld>
            <a:endParaRPr lang="en-GB"/>
          </a:p>
        </p:txBody>
      </p:sp>
    </p:spTree>
    <p:extLst>
      <p:ext uri="{BB962C8B-B14F-4D97-AF65-F5344CB8AC3E}">
        <p14:creationId xmlns:p14="http://schemas.microsoft.com/office/powerpoint/2010/main" val="1101170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FB2F73A-E3E8-F422-420A-3612BEB17984}"/>
              </a:ext>
            </a:extLst>
          </p:cNvPr>
          <p:cNvSpPr>
            <a:spLocks noGrp="1"/>
          </p:cNvSpPr>
          <p:nvPr>
            <p:ph type="title"/>
          </p:nvPr>
        </p:nvSpPr>
        <p:spPr>
          <a:xfrm>
            <a:off x="337172" y="787464"/>
            <a:ext cx="10515600" cy="1325563"/>
          </a:xfrm>
        </p:spPr>
        <p:txBody>
          <a:bodyPr/>
          <a:lstStyle/>
          <a:p>
            <a:r>
              <a:rPr lang="fi-FI" dirty="0"/>
              <a:t>Uutinen 26.3.2025</a:t>
            </a:r>
          </a:p>
        </p:txBody>
      </p:sp>
      <p:sp>
        <p:nvSpPr>
          <p:cNvPr id="3" name="Sisällön paikkamerkki 2">
            <a:extLst>
              <a:ext uri="{FF2B5EF4-FFF2-40B4-BE49-F238E27FC236}">
                <a16:creationId xmlns:a16="http://schemas.microsoft.com/office/drawing/2014/main" id="{04DB0A5A-3CC0-4E51-3C1D-ED192AFB1934}"/>
              </a:ext>
            </a:extLst>
          </p:cNvPr>
          <p:cNvSpPr>
            <a:spLocks noGrp="1"/>
          </p:cNvSpPr>
          <p:nvPr>
            <p:ph idx="1"/>
          </p:nvPr>
        </p:nvSpPr>
        <p:spPr>
          <a:xfrm>
            <a:off x="337172" y="1750013"/>
            <a:ext cx="4956722" cy="3871507"/>
          </a:xfrm>
        </p:spPr>
        <p:txBody>
          <a:bodyPr/>
          <a:lstStyle/>
          <a:p>
            <a:r>
              <a:rPr lang="fi-FI" dirty="0">
                <a:hlinkClick r:id="rId2"/>
              </a:rPr>
              <a:t>Ammatillinen koulutus vauhdittaa työelämän muutosta uusilla digivihreän siirtymän tutkinnon osilla | Opetushallitus</a:t>
            </a:r>
            <a:endParaRPr lang="fi-FI" dirty="0"/>
          </a:p>
          <a:p>
            <a:pPr marL="360045" indent="-360045"/>
            <a:r>
              <a:rPr lang="fi-FI" dirty="0"/>
              <a:t>Uudet digivihreän kaksoissiirtymän  valinnaiset tutkinnon osat lisätään kaikkiin ammatti- ja erikoisammattitutkintojen perusteisiin vuosien 2025–2027 aikana</a:t>
            </a:r>
          </a:p>
        </p:txBody>
      </p:sp>
      <p:sp>
        <p:nvSpPr>
          <p:cNvPr id="4" name="Päivämäärän paikkamerkki 3">
            <a:extLst>
              <a:ext uri="{FF2B5EF4-FFF2-40B4-BE49-F238E27FC236}">
                <a16:creationId xmlns:a16="http://schemas.microsoft.com/office/drawing/2014/main" id="{08B3CCEC-7A21-33CA-A8AD-1003713C2BF1}"/>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76DA5398-22F3-39BE-CD5F-2CFE6FF83F6E}"/>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FD49B4C0-1FDF-5717-85EE-8C68EDEFE94B}"/>
              </a:ext>
            </a:extLst>
          </p:cNvPr>
          <p:cNvSpPr>
            <a:spLocks noGrp="1"/>
          </p:cNvSpPr>
          <p:nvPr>
            <p:ph type="sldNum" sz="quarter" idx="12"/>
          </p:nvPr>
        </p:nvSpPr>
        <p:spPr/>
        <p:txBody>
          <a:bodyPr/>
          <a:lstStyle/>
          <a:p>
            <a:fld id="{A6E131DE-DA31-4CDF-828A-8EB206A3CD12}" type="slidenum">
              <a:rPr lang="en-GB" smtClean="0"/>
              <a:t>10</a:t>
            </a:fld>
            <a:endParaRPr lang="en-GB"/>
          </a:p>
        </p:txBody>
      </p:sp>
      <p:pic>
        <p:nvPicPr>
          <p:cNvPr id="8" name="Kuva 7">
            <a:extLst>
              <a:ext uri="{FF2B5EF4-FFF2-40B4-BE49-F238E27FC236}">
                <a16:creationId xmlns:a16="http://schemas.microsoft.com/office/drawing/2014/main" id="{281E9A53-04C3-0D4E-5857-2906E278B903}"/>
              </a:ext>
            </a:extLst>
          </p:cNvPr>
          <p:cNvPicPr>
            <a:picLocks noChangeAspect="1"/>
          </p:cNvPicPr>
          <p:nvPr/>
        </p:nvPicPr>
        <p:blipFill>
          <a:blip r:embed="rId3"/>
          <a:stretch>
            <a:fillRect/>
          </a:stretch>
        </p:blipFill>
        <p:spPr>
          <a:xfrm>
            <a:off x="5293894" y="1834646"/>
            <a:ext cx="6744047" cy="3702240"/>
          </a:xfrm>
          <a:prstGeom prst="rect">
            <a:avLst/>
          </a:prstGeom>
        </p:spPr>
      </p:pic>
      <p:pic>
        <p:nvPicPr>
          <p:cNvPr id="9" name="Kuva 8">
            <a:extLst>
              <a:ext uri="{FF2B5EF4-FFF2-40B4-BE49-F238E27FC236}">
                <a16:creationId xmlns:a16="http://schemas.microsoft.com/office/drawing/2014/main" id="{44352EE4-CD6A-B8D6-4BE6-B8BFBBAEA245}"/>
              </a:ext>
            </a:extLst>
          </p:cNvPr>
          <p:cNvPicPr>
            <a:picLocks noChangeAspect="1"/>
          </p:cNvPicPr>
          <p:nvPr/>
        </p:nvPicPr>
        <p:blipFill>
          <a:blip r:embed="rId4"/>
          <a:stretch>
            <a:fillRect/>
          </a:stretch>
        </p:blipFill>
        <p:spPr>
          <a:xfrm>
            <a:off x="6108970" y="174172"/>
            <a:ext cx="1516245" cy="1492232"/>
          </a:xfrm>
          <a:prstGeom prst="rect">
            <a:avLst/>
          </a:prstGeom>
        </p:spPr>
      </p:pic>
    </p:spTree>
    <p:extLst>
      <p:ext uri="{BB962C8B-B14F-4D97-AF65-F5344CB8AC3E}">
        <p14:creationId xmlns:p14="http://schemas.microsoft.com/office/powerpoint/2010/main" val="177277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6C8CA5-1875-C5D8-C60E-F671A993D12E}"/>
              </a:ext>
            </a:extLst>
          </p:cNvPr>
          <p:cNvSpPr>
            <a:spLocks noGrp="1"/>
          </p:cNvSpPr>
          <p:nvPr>
            <p:ph type="title"/>
          </p:nvPr>
        </p:nvSpPr>
        <p:spPr>
          <a:xfrm>
            <a:off x="789560" y="421635"/>
            <a:ext cx="10515600" cy="1325563"/>
          </a:xfrm>
        </p:spPr>
        <p:txBody>
          <a:bodyPr/>
          <a:lstStyle/>
          <a:p>
            <a:r>
              <a:rPr lang="fi-FI"/>
              <a:t>Keskeiset vaikutukset, joita tavoitellaan</a:t>
            </a:r>
            <a:endParaRPr lang="fi-FI">
              <a:solidFill>
                <a:schemeClr val="accent5"/>
              </a:solidFill>
            </a:endParaRPr>
          </a:p>
        </p:txBody>
      </p:sp>
      <p:sp>
        <p:nvSpPr>
          <p:cNvPr id="3" name="Sisällön paikkamerkki 2">
            <a:extLst>
              <a:ext uri="{FF2B5EF4-FFF2-40B4-BE49-F238E27FC236}">
                <a16:creationId xmlns:a16="http://schemas.microsoft.com/office/drawing/2014/main" id="{B3316B36-E06C-259D-CA90-72287D686BD9}"/>
              </a:ext>
            </a:extLst>
          </p:cNvPr>
          <p:cNvSpPr>
            <a:spLocks noGrp="1"/>
          </p:cNvSpPr>
          <p:nvPr>
            <p:ph idx="1"/>
          </p:nvPr>
        </p:nvSpPr>
        <p:spPr>
          <a:xfrm>
            <a:off x="789560" y="1790021"/>
            <a:ext cx="10515600" cy="4472843"/>
          </a:xfrm>
        </p:spPr>
        <p:txBody>
          <a:bodyPr vert="horz" lIns="91440" tIns="45720" rIns="91440" bIns="45720" rtlCol="0" anchor="t">
            <a:noAutofit/>
          </a:bodyPr>
          <a:lstStyle/>
          <a:p>
            <a:pPr marL="360045" indent="-360045"/>
            <a:r>
              <a:rPr lang="fi-FI" sz="2200">
                <a:ea typeface="Calibri"/>
                <a:cs typeface="Calibri"/>
              </a:rPr>
              <a:t>Vahvistetaan digikyvykkyyden ja kokeilukulttuuriin liittyvää osaamista eri ammattialoilla. </a:t>
            </a:r>
            <a:endParaRPr lang="en-US" sz="2200">
              <a:ea typeface="Calibri"/>
              <a:cs typeface="Calibri"/>
            </a:endParaRPr>
          </a:p>
          <a:p>
            <a:pPr marL="360045" indent="-360045"/>
            <a:r>
              <a:rPr lang="fi-FI" sz="2200">
                <a:ea typeface="Calibri"/>
                <a:cs typeface="Calibri"/>
              </a:rPr>
              <a:t>Edistetään kehittyvien teknologioiden ja uudenlaisten toimintatapojen laajempaa hyödyntämistä ja käyttöönottoa.  </a:t>
            </a:r>
            <a:br>
              <a:rPr lang="fi-FI" sz="2200">
                <a:ea typeface="Calibri"/>
                <a:cs typeface="Calibri"/>
              </a:rPr>
            </a:br>
            <a:endParaRPr lang="fi-FI" sz="2200">
              <a:ea typeface="Calibri"/>
              <a:cs typeface="Calibri"/>
            </a:endParaRPr>
          </a:p>
          <a:p>
            <a:pPr marL="0" indent="0">
              <a:buNone/>
            </a:pPr>
            <a:r>
              <a:rPr lang="fi-FI" sz="2200">
                <a:ea typeface="Calibri"/>
                <a:cs typeface="Calibri"/>
              </a:rPr>
              <a:t>On tärkeää, että:</a:t>
            </a:r>
          </a:p>
          <a:p>
            <a:pPr marL="360045" indent="-360045"/>
            <a:r>
              <a:rPr lang="fi-FI" sz="2200">
                <a:ea typeface="Calibri"/>
                <a:cs typeface="Calibri"/>
              </a:rPr>
              <a:t>Koulutuksen järjestäjät varmistavat kyseisten tutkinnon osien opettajien riittävän osaamisen ja vastaavat opiskelijoiden henkilökohtaisiin koulutustarpeisiin. </a:t>
            </a:r>
            <a:endParaRPr lang="en-US" sz="2200">
              <a:ea typeface="Calibri"/>
              <a:cs typeface="Calibri"/>
            </a:endParaRPr>
          </a:p>
          <a:p>
            <a:pPr marL="360045" indent="-360045"/>
            <a:r>
              <a:rPr lang="fi-FI" sz="2200" err="1">
                <a:ea typeface="Calibri"/>
                <a:cs typeface="Calibri"/>
              </a:rPr>
              <a:t>Huom</a:t>
            </a:r>
            <a:r>
              <a:rPr lang="fi-FI" sz="2200">
                <a:ea typeface="Calibri"/>
                <a:cs typeface="Calibri"/>
              </a:rPr>
              <a:t>! Koulutuksen järjestäjät voivat myös tehdä yhteistyötä tutkinnon osien järjestämisessä. Opetushallitus järjestää toimeenpanon tukea uusien tutkinnon osien järjestämiseksi eri tutkinnoissa seuraavien vuosien aikana sekä seuraa tutkinnon osien käyttöönottoa.</a:t>
            </a:r>
            <a:endParaRPr lang="en-US" sz="2200">
              <a:ea typeface="Calibri"/>
              <a:cs typeface="Calibri"/>
            </a:endParaRPr>
          </a:p>
          <a:p>
            <a:pPr marL="0" indent="0">
              <a:buNone/>
            </a:pPr>
            <a:br>
              <a:rPr lang="en-US"/>
            </a:br>
            <a:endParaRPr lang="en-US">
              <a:ea typeface="Calibri"/>
              <a:cs typeface="Calibri"/>
            </a:endParaRPr>
          </a:p>
          <a:p>
            <a:pPr marL="360045" indent="-360045"/>
            <a:endParaRPr lang="fi-FI">
              <a:ea typeface="Calibri"/>
              <a:cs typeface="Calibri"/>
            </a:endParaRPr>
          </a:p>
        </p:txBody>
      </p:sp>
      <p:sp>
        <p:nvSpPr>
          <p:cNvPr id="4" name="Päivämäärän paikkamerkki 3">
            <a:extLst>
              <a:ext uri="{FF2B5EF4-FFF2-40B4-BE49-F238E27FC236}">
                <a16:creationId xmlns:a16="http://schemas.microsoft.com/office/drawing/2014/main" id="{742F61EC-E72E-6AE9-BE94-1905E680D8FB}"/>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2A71357A-E33A-56FC-5041-91F2E1A27DF6}"/>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510E685D-75FA-EF9D-9E06-83F825DB61F2}"/>
              </a:ext>
            </a:extLst>
          </p:cNvPr>
          <p:cNvSpPr>
            <a:spLocks noGrp="1"/>
          </p:cNvSpPr>
          <p:nvPr>
            <p:ph type="sldNum" sz="quarter" idx="12"/>
          </p:nvPr>
        </p:nvSpPr>
        <p:spPr/>
        <p:txBody>
          <a:bodyPr/>
          <a:lstStyle/>
          <a:p>
            <a:fld id="{A6E131DE-DA31-4CDF-828A-8EB206A3CD12}" type="slidenum">
              <a:rPr lang="en-GB" smtClean="0"/>
              <a:t>11</a:t>
            </a:fld>
            <a:endParaRPr lang="en-GB"/>
          </a:p>
        </p:txBody>
      </p:sp>
    </p:spTree>
    <p:extLst>
      <p:ext uri="{BB962C8B-B14F-4D97-AF65-F5344CB8AC3E}">
        <p14:creationId xmlns:p14="http://schemas.microsoft.com/office/powerpoint/2010/main" val="2477793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D565-5935-A22A-58F4-0937921B8286}"/>
              </a:ext>
            </a:extLst>
          </p:cNvPr>
          <p:cNvSpPr>
            <a:spLocks noGrp="1"/>
          </p:cNvSpPr>
          <p:nvPr>
            <p:ph type="title"/>
          </p:nvPr>
        </p:nvSpPr>
        <p:spPr>
          <a:xfrm>
            <a:off x="546757" y="257742"/>
            <a:ext cx="10515600" cy="1325563"/>
          </a:xfrm>
        </p:spPr>
        <p:txBody>
          <a:bodyPr/>
          <a:lstStyle/>
          <a:p>
            <a:r>
              <a:rPr lang="en-US" dirty="0" err="1">
                <a:ea typeface="Calibri"/>
                <a:cs typeface="Calibri"/>
              </a:rPr>
              <a:t>Ammattitutkintojen</a:t>
            </a:r>
            <a:r>
              <a:rPr lang="en-US" dirty="0">
                <a:ea typeface="Calibri"/>
                <a:cs typeface="Calibri"/>
              </a:rPr>
              <a:t> </a:t>
            </a:r>
            <a:r>
              <a:rPr lang="en-US" dirty="0" err="1">
                <a:ea typeface="Calibri"/>
                <a:cs typeface="Calibri"/>
              </a:rPr>
              <a:t>tutkinnon</a:t>
            </a:r>
            <a:r>
              <a:rPr lang="en-US" dirty="0">
                <a:ea typeface="Calibri"/>
                <a:cs typeface="Calibri"/>
              </a:rPr>
              <a:t> </a:t>
            </a:r>
            <a:r>
              <a:rPr lang="en-US" dirty="0" err="1">
                <a:ea typeface="Calibri"/>
                <a:cs typeface="Calibri"/>
              </a:rPr>
              <a:t>osat</a:t>
            </a:r>
            <a:endParaRPr lang="en-US" dirty="0"/>
          </a:p>
        </p:txBody>
      </p:sp>
      <p:sp>
        <p:nvSpPr>
          <p:cNvPr id="3" name="Content Placeholder 2">
            <a:extLst>
              <a:ext uri="{FF2B5EF4-FFF2-40B4-BE49-F238E27FC236}">
                <a16:creationId xmlns:a16="http://schemas.microsoft.com/office/drawing/2014/main" id="{F8DCB962-9B57-E767-CC6F-D7B4494C0315}"/>
              </a:ext>
            </a:extLst>
          </p:cNvPr>
          <p:cNvSpPr>
            <a:spLocks noGrp="1"/>
          </p:cNvSpPr>
          <p:nvPr>
            <p:ph idx="1"/>
          </p:nvPr>
        </p:nvSpPr>
        <p:spPr>
          <a:xfrm>
            <a:off x="514220" y="846816"/>
            <a:ext cx="10859036" cy="4279337"/>
          </a:xfrm>
        </p:spPr>
        <p:txBody>
          <a:bodyPr vert="horz" lIns="91440" tIns="45720" rIns="91440" bIns="45720" rtlCol="0" anchor="t">
            <a:noAutofit/>
          </a:bodyPr>
          <a:lstStyle/>
          <a:p>
            <a:pPr marL="360045" indent="-360045"/>
            <a:r>
              <a:rPr lang="en-US" dirty="0" err="1">
                <a:ea typeface="+mn-lt"/>
                <a:cs typeface="+mn-lt"/>
              </a:rPr>
              <a:t>Lisätty</a:t>
            </a:r>
            <a:r>
              <a:rPr lang="en-US" dirty="0">
                <a:ea typeface="+mn-lt"/>
                <a:cs typeface="+mn-lt"/>
              </a:rPr>
              <a:t> 1.8.2025 </a:t>
            </a:r>
            <a:r>
              <a:rPr lang="en-US" dirty="0" err="1">
                <a:ea typeface="+mn-lt"/>
                <a:cs typeface="+mn-lt"/>
              </a:rPr>
              <a:t>voimaan</a:t>
            </a:r>
            <a:r>
              <a:rPr lang="en-US" dirty="0">
                <a:ea typeface="+mn-lt"/>
                <a:cs typeface="+mn-lt"/>
              </a:rPr>
              <a:t> </a:t>
            </a:r>
            <a:r>
              <a:rPr lang="en-US" dirty="0" err="1">
                <a:ea typeface="+mn-lt"/>
                <a:cs typeface="+mn-lt"/>
              </a:rPr>
              <a:t>tulevaan</a:t>
            </a:r>
            <a:r>
              <a:rPr lang="en-US" dirty="0">
                <a:ea typeface="+mn-lt"/>
                <a:cs typeface="+mn-lt"/>
              </a:rPr>
              <a:t> </a:t>
            </a:r>
            <a:r>
              <a:rPr lang="en-US" dirty="0" err="1">
                <a:ea typeface="+mn-lt"/>
                <a:cs typeface="+mn-lt"/>
              </a:rPr>
              <a:t>talotekniikan</a:t>
            </a:r>
            <a:r>
              <a:rPr lang="en-US" dirty="0">
                <a:ea typeface="+mn-lt"/>
                <a:cs typeface="+mn-lt"/>
              </a:rPr>
              <a:t> </a:t>
            </a:r>
            <a:r>
              <a:rPr lang="en-US" dirty="0" err="1">
                <a:ea typeface="+mn-lt"/>
                <a:cs typeface="+mn-lt"/>
              </a:rPr>
              <a:t>ammattitutkintoon</a:t>
            </a:r>
            <a:r>
              <a:rPr lang="en-US" dirty="0">
                <a:ea typeface="+mn-lt"/>
                <a:cs typeface="+mn-lt"/>
              </a:rPr>
              <a:t>. </a:t>
            </a:r>
            <a:r>
              <a:rPr lang="en-US" dirty="0" err="1">
                <a:ea typeface="+mn-lt"/>
                <a:cs typeface="+mn-lt"/>
              </a:rPr>
              <a:t>Nämä</a:t>
            </a:r>
            <a:r>
              <a:rPr lang="en-US" dirty="0">
                <a:ea typeface="+mn-lt"/>
                <a:cs typeface="+mn-lt"/>
              </a:rPr>
              <a:t> </a:t>
            </a:r>
            <a:r>
              <a:rPr lang="en-US" dirty="0" err="1">
                <a:ea typeface="+mn-lt"/>
                <a:cs typeface="+mn-lt"/>
              </a:rPr>
              <a:t>osat</a:t>
            </a:r>
            <a:r>
              <a:rPr lang="en-US" dirty="0">
                <a:ea typeface="+mn-lt"/>
                <a:cs typeface="+mn-lt"/>
              </a:rPr>
              <a:t> </a:t>
            </a:r>
            <a:r>
              <a:rPr lang="en-US" dirty="0" err="1">
                <a:ea typeface="+mn-lt"/>
                <a:cs typeface="+mn-lt"/>
              </a:rPr>
              <a:t>lisätään</a:t>
            </a:r>
            <a:r>
              <a:rPr lang="en-US" dirty="0">
                <a:ea typeface="+mn-lt"/>
                <a:cs typeface="+mn-lt"/>
              </a:rPr>
              <a:t> </a:t>
            </a:r>
            <a:r>
              <a:rPr lang="en-US" dirty="0" err="1">
                <a:ea typeface="+mn-lt"/>
                <a:cs typeface="+mn-lt"/>
              </a:rPr>
              <a:t>myös</a:t>
            </a:r>
            <a:r>
              <a:rPr lang="en-US" dirty="0">
                <a:ea typeface="+mn-lt"/>
                <a:cs typeface="+mn-lt"/>
              </a:rPr>
              <a:t> </a:t>
            </a:r>
            <a:r>
              <a:rPr lang="en-US" dirty="0" err="1">
                <a:ea typeface="+mn-lt"/>
                <a:cs typeface="+mn-lt"/>
              </a:rPr>
              <a:t>kaikkiin</a:t>
            </a:r>
            <a:r>
              <a:rPr lang="en-US" dirty="0">
                <a:ea typeface="+mn-lt"/>
                <a:cs typeface="+mn-lt"/>
              </a:rPr>
              <a:t> </a:t>
            </a:r>
            <a:r>
              <a:rPr lang="en-US" dirty="0" err="1">
                <a:ea typeface="+mn-lt"/>
                <a:cs typeface="+mn-lt"/>
              </a:rPr>
              <a:t>muihin</a:t>
            </a:r>
            <a:r>
              <a:rPr lang="en-US" dirty="0">
                <a:ea typeface="+mn-lt"/>
                <a:cs typeface="+mn-lt"/>
              </a:rPr>
              <a:t> </a:t>
            </a:r>
            <a:r>
              <a:rPr lang="en-US" dirty="0" err="1">
                <a:ea typeface="+mn-lt"/>
                <a:cs typeface="+mn-lt"/>
              </a:rPr>
              <a:t>ammattitutkintoihin</a:t>
            </a:r>
            <a:r>
              <a:rPr lang="en-US" dirty="0">
                <a:ea typeface="+mn-lt"/>
                <a:cs typeface="+mn-lt"/>
              </a:rPr>
              <a:t> (64 </a:t>
            </a:r>
            <a:r>
              <a:rPr lang="en-US" dirty="0" err="1">
                <a:ea typeface="+mn-lt"/>
                <a:cs typeface="+mn-lt"/>
              </a:rPr>
              <a:t>kpl</a:t>
            </a:r>
            <a:r>
              <a:rPr lang="en-US" dirty="0">
                <a:ea typeface="+mn-lt"/>
                <a:cs typeface="+mn-lt"/>
              </a:rPr>
              <a:t>) </a:t>
            </a:r>
            <a:r>
              <a:rPr lang="en-US" dirty="0" err="1">
                <a:ea typeface="+mn-lt"/>
                <a:cs typeface="+mn-lt"/>
              </a:rPr>
              <a:t>vuosien</a:t>
            </a:r>
            <a:r>
              <a:rPr lang="en-US" dirty="0">
                <a:ea typeface="+mn-lt"/>
                <a:cs typeface="+mn-lt"/>
              </a:rPr>
              <a:t> 2025–2027 </a:t>
            </a:r>
            <a:r>
              <a:rPr lang="en-US" dirty="0" err="1">
                <a:ea typeface="+mn-lt"/>
                <a:cs typeface="+mn-lt"/>
              </a:rPr>
              <a:t>aikana</a:t>
            </a:r>
            <a:r>
              <a:rPr lang="en-US" dirty="0">
                <a:ea typeface="+mn-lt"/>
                <a:cs typeface="+mn-lt"/>
              </a:rPr>
              <a:t>.</a:t>
            </a:r>
            <a:endParaRPr lang="en-US" dirty="0">
              <a:ea typeface="Calibri"/>
              <a:cs typeface="Calibri"/>
            </a:endParaRPr>
          </a:p>
          <a:p>
            <a:pPr marL="360045" indent="-360045"/>
            <a:r>
              <a:rPr lang="fi-FI" sz="2400" dirty="0"/>
              <a:t>Vihreän siirtymän edistäminen, 15 </a:t>
            </a:r>
            <a:r>
              <a:rPr lang="fi-FI" sz="2400" dirty="0" err="1"/>
              <a:t>osp</a:t>
            </a:r>
            <a:endParaRPr lang="fi-FI" sz="2400" dirty="0"/>
          </a:p>
          <a:p>
            <a:pPr marL="895032" lvl="1" indent="-360045"/>
            <a:r>
              <a:rPr lang="fi-FI" dirty="0">
                <a:hlinkClick r:id="rId2"/>
              </a:rPr>
              <a:t>https://eperusteet.opintopolku.fi/#/fi/ammattitutkinto/9384702/tutkinnonosat/9393807</a:t>
            </a:r>
            <a:r>
              <a:rPr lang="fi-FI" dirty="0"/>
              <a:t> </a:t>
            </a:r>
          </a:p>
          <a:p>
            <a:pPr marL="360045" indent="-360045"/>
            <a:r>
              <a:rPr lang="en-US" dirty="0" err="1">
                <a:ea typeface="+mn-lt"/>
                <a:cs typeface="+mn-lt"/>
              </a:rPr>
              <a:t>Digikyvykkyyden</a:t>
            </a:r>
            <a:r>
              <a:rPr lang="en-US" dirty="0">
                <a:ea typeface="+mn-lt"/>
                <a:cs typeface="+mn-lt"/>
              </a:rPr>
              <a:t> </a:t>
            </a:r>
            <a:r>
              <a:rPr lang="en-US" dirty="0" err="1">
                <a:ea typeface="+mn-lt"/>
                <a:cs typeface="+mn-lt"/>
              </a:rPr>
              <a:t>edistäminen</a:t>
            </a:r>
            <a:r>
              <a:rPr lang="en-US" dirty="0">
                <a:ea typeface="+mn-lt"/>
                <a:cs typeface="+mn-lt"/>
              </a:rPr>
              <a:t> </a:t>
            </a:r>
            <a:r>
              <a:rPr lang="en-US" dirty="0" err="1">
                <a:ea typeface="+mn-lt"/>
                <a:cs typeface="+mn-lt"/>
              </a:rPr>
              <a:t>työyhteisössä</a:t>
            </a:r>
            <a:r>
              <a:rPr lang="en-US" dirty="0">
                <a:ea typeface="+mn-lt"/>
                <a:cs typeface="+mn-lt"/>
              </a:rPr>
              <a:t>, 15 </a:t>
            </a:r>
            <a:r>
              <a:rPr lang="en-US" dirty="0" err="1">
                <a:ea typeface="+mn-lt"/>
                <a:cs typeface="+mn-lt"/>
              </a:rPr>
              <a:t>osp</a:t>
            </a:r>
            <a:endParaRPr lang="en-US" dirty="0"/>
          </a:p>
          <a:p>
            <a:pPr lvl="1"/>
            <a:r>
              <a:rPr lang="en-US" dirty="0">
                <a:ea typeface="+mn-lt"/>
                <a:cs typeface="+mn-lt"/>
                <a:hlinkClick r:id="rId3"/>
              </a:rPr>
              <a:t>https://eperusteet.opintopolku.fi/#/fi/ammattitutkinto/9384702/tutkinnonosat/9393362</a:t>
            </a:r>
            <a:endParaRPr lang="en-US" dirty="0"/>
          </a:p>
          <a:p>
            <a:pPr marL="360045" indent="-360045"/>
            <a:r>
              <a:rPr lang="en-US" dirty="0" err="1">
                <a:ea typeface="+mn-lt"/>
                <a:cs typeface="+mn-lt"/>
              </a:rPr>
              <a:t>Tekoälyn</a:t>
            </a:r>
            <a:r>
              <a:rPr lang="en-US" dirty="0">
                <a:ea typeface="+mn-lt"/>
                <a:cs typeface="+mn-lt"/>
              </a:rPr>
              <a:t> </a:t>
            </a:r>
            <a:r>
              <a:rPr lang="en-US" dirty="0" err="1">
                <a:ea typeface="+mn-lt"/>
                <a:cs typeface="+mn-lt"/>
              </a:rPr>
              <a:t>hyödyntäminen</a:t>
            </a:r>
            <a:r>
              <a:rPr lang="en-US" dirty="0">
                <a:ea typeface="+mn-lt"/>
                <a:cs typeface="+mn-lt"/>
              </a:rPr>
              <a:t> </a:t>
            </a:r>
            <a:r>
              <a:rPr lang="en-US" dirty="0" err="1">
                <a:ea typeface="+mn-lt"/>
                <a:cs typeface="+mn-lt"/>
              </a:rPr>
              <a:t>työprosessissa</a:t>
            </a:r>
            <a:r>
              <a:rPr lang="en-US" dirty="0">
                <a:ea typeface="+mn-lt"/>
                <a:cs typeface="+mn-lt"/>
              </a:rPr>
              <a:t>, 15 </a:t>
            </a:r>
            <a:r>
              <a:rPr lang="en-US" dirty="0" err="1">
                <a:ea typeface="+mn-lt"/>
                <a:cs typeface="+mn-lt"/>
              </a:rPr>
              <a:t>osp</a:t>
            </a:r>
            <a:endParaRPr lang="en-US" dirty="0"/>
          </a:p>
          <a:p>
            <a:pPr lvl="1"/>
            <a:r>
              <a:rPr lang="fi-FI" dirty="0">
                <a:hlinkClick r:id="rId4"/>
              </a:rPr>
              <a:t>https://eperusteet.opintopolku.fi/#/fi/ammattitutkinto/9384702/tutkinnonosat/9393699</a:t>
            </a:r>
            <a:r>
              <a:rPr lang="fi-FI" dirty="0"/>
              <a:t> </a:t>
            </a:r>
            <a:endParaRPr lang="en-US" dirty="0"/>
          </a:p>
          <a:p>
            <a:pPr marL="360045" indent="-360045"/>
            <a:endParaRPr lang="en-US" dirty="0">
              <a:ea typeface="Calibri"/>
              <a:cs typeface="Calibri"/>
            </a:endParaRPr>
          </a:p>
          <a:p>
            <a:pPr lvl="1"/>
            <a:endParaRPr lang="en-US" dirty="0"/>
          </a:p>
          <a:p>
            <a:pPr lvl="1"/>
            <a:endParaRPr lang="en-US" dirty="0"/>
          </a:p>
          <a:p>
            <a:pPr marL="0" indent="0">
              <a:buNone/>
            </a:pPr>
            <a:endParaRPr lang="en-US" dirty="0">
              <a:ea typeface="Calibri"/>
              <a:cs typeface="Calibri"/>
            </a:endParaRPr>
          </a:p>
        </p:txBody>
      </p:sp>
      <p:sp>
        <p:nvSpPr>
          <p:cNvPr id="4" name="Date Placeholder 3">
            <a:extLst>
              <a:ext uri="{FF2B5EF4-FFF2-40B4-BE49-F238E27FC236}">
                <a16:creationId xmlns:a16="http://schemas.microsoft.com/office/drawing/2014/main" id="{6D5409B6-F759-22FF-A97B-E6F75668BEC6}"/>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Footer Placeholder 4">
            <a:extLst>
              <a:ext uri="{FF2B5EF4-FFF2-40B4-BE49-F238E27FC236}">
                <a16:creationId xmlns:a16="http://schemas.microsoft.com/office/drawing/2014/main" id="{140A8925-2980-6221-F330-4925E4BCF36A}"/>
              </a:ext>
            </a:extLst>
          </p:cNvPr>
          <p:cNvSpPr>
            <a:spLocks noGrp="1"/>
          </p:cNvSpPr>
          <p:nvPr>
            <p:ph type="ftr" sz="quarter" idx="11"/>
          </p:nvPr>
        </p:nvSpPr>
        <p:spPr/>
        <p:txBody>
          <a:bodyPr/>
          <a:lstStyle/>
          <a:p>
            <a:r>
              <a:rPr lang="en-GB" err="1"/>
              <a:t>Opetushallitus</a:t>
            </a:r>
            <a:endParaRPr lang="en-GB"/>
          </a:p>
        </p:txBody>
      </p:sp>
      <p:sp>
        <p:nvSpPr>
          <p:cNvPr id="6" name="Slide Number Placeholder 5">
            <a:extLst>
              <a:ext uri="{FF2B5EF4-FFF2-40B4-BE49-F238E27FC236}">
                <a16:creationId xmlns:a16="http://schemas.microsoft.com/office/drawing/2014/main" id="{6F731622-4907-4988-23BA-0783098AB876}"/>
              </a:ext>
            </a:extLst>
          </p:cNvPr>
          <p:cNvSpPr>
            <a:spLocks noGrp="1"/>
          </p:cNvSpPr>
          <p:nvPr>
            <p:ph type="sldNum" sz="quarter" idx="12"/>
          </p:nvPr>
        </p:nvSpPr>
        <p:spPr/>
        <p:txBody>
          <a:bodyPr/>
          <a:lstStyle/>
          <a:p>
            <a:fld id="{A6E131DE-DA31-4CDF-828A-8EB206A3CD12}" type="slidenum">
              <a:rPr lang="en-GB" smtClean="0"/>
              <a:t>12</a:t>
            </a:fld>
            <a:endParaRPr lang="en-GB"/>
          </a:p>
        </p:txBody>
      </p:sp>
      <p:pic>
        <p:nvPicPr>
          <p:cNvPr id="7" name="Picture 6">
            <a:extLst>
              <a:ext uri="{FF2B5EF4-FFF2-40B4-BE49-F238E27FC236}">
                <a16:creationId xmlns:a16="http://schemas.microsoft.com/office/drawing/2014/main" id="{256B1899-31AE-E8A5-5B10-65DA8DD2CE57}"/>
              </a:ext>
            </a:extLst>
          </p:cNvPr>
          <p:cNvPicPr>
            <a:picLocks noChangeAspect="1"/>
          </p:cNvPicPr>
          <p:nvPr/>
        </p:nvPicPr>
        <p:blipFill>
          <a:blip r:embed="rId5"/>
          <a:stretch>
            <a:fillRect/>
          </a:stretch>
        </p:blipFill>
        <p:spPr>
          <a:xfrm>
            <a:off x="11062357" y="5857875"/>
            <a:ext cx="1000125" cy="1000125"/>
          </a:xfrm>
          <a:prstGeom prst="rect">
            <a:avLst/>
          </a:prstGeom>
        </p:spPr>
      </p:pic>
    </p:spTree>
    <p:extLst>
      <p:ext uri="{BB962C8B-B14F-4D97-AF65-F5344CB8AC3E}">
        <p14:creationId xmlns:p14="http://schemas.microsoft.com/office/powerpoint/2010/main" val="1594025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F2B2F-F949-5A21-C80D-A81352586E38}"/>
              </a:ext>
            </a:extLst>
          </p:cNvPr>
          <p:cNvSpPr>
            <a:spLocks noGrp="1"/>
          </p:cNvSpPr>
          <p:nvPr>
            <p:ph type="title"/>
          </p:nvPr>
        </p:nvSpPr>
        <p:spPr>
          <a:xfrm>
            <a:off x="586334" y="442072"/>
            <a:ext cx="10515600" cy="1325563"/>
          </a:xfrm>
        </p:spPr>
        <p:txBody>
          <a:bodyPr/>
          <a:lstStyle/>
          <a:p>
            <a:r>
              <a:rPr lang="en-US" dirty="0" err="1">
                <a:ea typeface="Calibri"/>
                <a:cs typeface="Calibri"/>
              </a:rPr>
              <a:t>Erikoisammattitutkintojen</a:t>
            </a:r>
            <a:r>
              <a:rPr lang="en-US" dirty="0">
                <a:ea typeface="Calibri"/>
                <a:cs typeface="Calibri"/>
              </a:rPr>
              <a:t> </a:t>
            </a:r>
            <a:r>
              <a:rPr lang="en-US" dirty="0" err="1">
                <a:ea typeface="Calibri"/>
                <a:cs typeface="Calibri"/>
              </a:rPr>
              <a:t>tutkinnon</a:t>
            </a:r>
            <a:r>
              <a:rPr lang="en-US" dirty="0">
                <a:ea typeface="Calibri"/>
                <a:cs typeface="Calibri"/>
              </a:rPr>
              <a:t> </a:t>
            </a:r>
            <a:r>
              <a:rPr lang="en-US" dirty="0" err="1">
                <a:ea typeface="Calibri"/>
                <a:cs typeface="Calibri"/>
              </a:rPr>
              <a:t>osat</a:t>
            </a:r>
            <a:r>
              <a:rPr lang="en-US" dirty="0">
                <a:ea typeface="Calibri"/>
                <a:cs typeface="Calibri"/>
              </a:rPr>
              <a:t> </a:t>
            </a:r>
            <a:endParaRPr lang="en-US" dirty="0"/>
          </a:p>
        </p:txBody>
      </p:sp>
      <p:sp>
        <p:nvSpPr>
          <p:cNvPr id="3" name="Content Placeholder 2">
            <a:extLst>
              <a:ext uri="{FF2B5EF4-FFF2-40B4-BE49-F238E27FC236}">
                <a16:creationId xmlns:a16="http://schemas.microsoft.com/office/drawing/2014/main" id="{823A7434-3DF1-D251-F898-2E7B460418BA}"/>
              </a:ext>
            </a:extLst>
          </p:cNvPr>
          <p:cNvSpPr>
            <a:spLocks noGrp="1"/>
          </p:cNvSpPr>
          <p:nvPr>
            <p:ph idx="1"/>
          </p:nvPr>
        </p:nvSpPr>
        <p:spPr>
          <a:xfrm>
            <a:off x="489053" y="1208838"/>
            <a:ext cx="11116613" cy="4440323"/>
          </a:xfrm>
        </p:spPr>
        <p:txBody>
          <a:bodyPr vert="horz" lIns="91440" tIns="45720" rIns="91440" bIns="45720" rtlCol="0" anchor="t">
            <a:noAutofit/>
          </a:bodyPr>
          <a:lstStyle/>
          <a:p>
            <a:pPr marL="360045" indent="-360045"/>
            <a:r>
              <a:rPr lang="en-US" dirty="0" err="1">
                <a:ea typeface="Calibri"/>
                <a:cs typeface="Calibri"/>
              </a:rPr>
              <a:t>Lisätty</a:t>
            </a:r>
            <a:r>
              <a:rPr lang="en-US" dirty="0">
                <a:ea typeface="Calibri"/>
                <a:cs typeface="Calibri"/>
              </a:rPr>
              <a:t> 1.6.2025 </a:t>
            </a:r>
            <a:r>
              <a:rPr lang="en-US" dirty="0" err="1">
                <a:ea typeface="Calibri"/>
                <a:cs typeface="Calibri"/>
              </a:rPr>
              <a:t>voimaan</a:t>
            </a:r>
            <a:r>
              <a:rPr lang="en-US" dirty="0">
                <a:ea typeface="Calibri"/>
                <a:cs typeface="Calibri"/>
              </a:rPr>
              <a:t> </a:t>
            </a:r>
            <a:r>
              <a:rPr lang="en-US" dirty="0" err="1">
                <a:ea typeface="Calibri"/>
                <a:cs typeface="Calibri"/>
              </a:rPr>
              <a:t>tulevaan</a:t>
            </a:r>
            <a:r>
              <a:rPr lang="en-US" dirty="0">
                <a:ea typeface="Calibri"/>
                <a:cs typeface="Calibri"/>
              </a:rPr>
              <a:t> </a:t>
            </a:r>
            <a:r>
              <a:rPr lang="en-US" dirty="0" err="1">
                <a:ea typeface="Calibri"/>
                <a:cs typeface="Calibri"/>
              </a:rPr>
              <a:t>rakennusalan</a:t>
            </a:r>
            <a:r>
              <a:rPr lang="en-US" dirty="0">
                <a:ea typeface="Calibri"/>
                <a:cs typeface="Calibri"/>
              </a:rPr>
              <a:t> </a:t>
            </a:r>
            <a:r>
              <a:rPr lang="en-US" dirty="0" err="1">
                <a:ea typeface="Calibri"/>
                <a:cs typeface="Calibri"/>
              </a:rPr>
              <a:t>työmaajohdon</a:t>
            </a:r>
            <a:r>
              <a:rPr lang="en-US" dirty="0">
                <a:ea typeface="Calibri"/>
                <a:cs typeface="Calibri"/>
              </a:rPr>
              <a:t> </a:t>
            </a:r>
            <a:r>
              <a:rPr lang="en-US" dirty="0" err="1">
                <a:ea typeface="Calibri"/>
                <a:cs typeface="Calibri"/>
              </a:rPr>
              <a:t>erikoisammattitutkintoon</a:t>
            </a:r>
            <a:r>
              <a:rPr lang="en-US" dirty="0">
                <a:ea typeface="Calibri"/>
                <a:cs typeface="Calibri"/>
              </a:rPr>
              <a:t>. </a:t>
            </a:r>
            <a:r>
              <a:rPr lang="en-US" dirty="0" err="1">
                <a:ea typeface="Calibri"/>
                <a:cs typeface="Calibri"/>
              </a:rPr>
              <a:t>Nämä</a:t>
            </a:r>
            <a:r>
              <a:rPr lang="en-US" dirty="0">
                <a:ea typeface="Calibri"/>
                <a:cs typeface="Calibri"/>
              </a:rPr>
              <a:t> </a:t>
            </a:r>
            <a:r>
              <a:rPr lang="en-US" dirty="0" err="1">
                <a:ea typeface="Calibri"/>
                <a:cs typeface="Calibri"/>
              </a:rPr>
              <a:t>osat</a:t>
            </a:r>
            <a:r>
              <a:rPr lang="en-US" dirty="0">
                <a:ea typeface="Calibri"/>
                <a:cs typeface="Calibri"/>
              </a:rPr>
              <a:t> </a:t>
            </a:r>
            <a:r>
              <a:rPr lang="en-US" dirty="0" err="1">
                <a:ea typeface="Calibri"/>
                <a:cs typeface="Calibri"/>
              </a:rPr>
              <a:t>lisätään</a:t>
            </a:r>
            <a:r>
              <a:rPr lang="en-US" dirty="0">
                <a:ea typeface="Calibri"/>
                <a:cs typeface="Calibri"/>
              </a:rPr>
              <a:t> </a:t>
            </a:r>
            <a:r>
              <a:rPr lang="en-US" dirty="0" err="1">
                <a:ea typeface="Calibri"/>
                <a:cs typeface="Calibri"/>
              </a:rPr>
              <a:t>myös</a:t>
            </a:r>
            <a:r>
              <a:rPr lang="en-US" dirty="0">
                <a:ea typeface="Calibri"/>
                <a:cs typeface="Calibri"/>
              </a:rPr>
              <a:t> </a:t>
            </a:r>
            <a:r>
              <a:rPr lang="en-US" dirty="0" err="1">
                <a:ea typeface="Calibri"/>
                <a:cs typeface="Calibri"/>
              </a:rPr>
              <a:t>kaikkiin</a:t>
            </a:r>
            <a:r>
              <a:rPr lang="en-US" dirty="0">
                <a:ea typeface="Calibri"/>
                <a:cs typeface="Calibri"/>
              </a:rPr>
              <a:t> </a:t>
            </a:r>
            <a:r>
              <a:rPr lang="en-US" dirty="0" err="1">
                <a:ea typeface="Calibri"/>
                <a:cs typeface="Calibri"/>
              </a:rPr>
              <a:t>muihin</a:t>
            </a:r>
            <a:r>
              <a:rPr lang="en-US" dirty="0">
                <a:ea typeface="Calibri"/>
                <a:cs typeface="Calibri"/>
              </a:rPr>
              <a:t> </a:t>
            </a:r>
            <a:r>
              <a:rPr lang="en-US" dirty="0" err="1">
                <a:ea typeface="Calibri"/>
                <a:cs typeface="Calibri"/>
              </a:rPr>
              <a:t>erikoisammattitutkintoihin</a:t>
            </a:r>
            <a:r>
              <a:rPr lang="en-US" dirty="0">
                <a:ea typeface="Calibri"/>
                <a:cs typeface="Calibri"/>
              </a:rPr>
              <a:t> (54 </a:t>
            </a:r>
            <a:r>
              <a:rPr lang="en-US" dirty="0" err="1">
                <a:ea typeface="Calibri"/>
                <a:cs typeface="Calibri"/>
              </a:rPr>
              <a:t>kpl</a:t>
            </a:r>
            <a:r>
              <a:rPr lang="en-US" dirty="0">
                <a:ea typeface="Calibri"/>
                <a:cs typeface="Calibri"/>
              </a:rPr>
              <a:t>) </a:t>
            </a:r>
            <a:r>
              <a:rPr lang="en-US" dirty="0" err="1">
                <a:ea typeface="Calibri"/>
                <a:cs typeface="Calibri"/>
              </a:rPr>
              <a:t>vuosien</a:t>
            </a:r>
            <a:r>
              <a:rPr lang="en-US" dirty="0">
                <a:ea typeface="Calibri"/>
                <a:cs typeface="Calibri"/>
              </a:rPr>
              <a:t> 2025–2027 </a:t>
            </a:r>
            <a:r>
              <a:rPr lang="en-US" dirty="0" err="1">
                <a:ea typeface="Calibri"/>
                <a:cs typeface="Calibri"/>
              </a:rPr>
              <a:t>aikana</a:t>
            </a:r>
            <a:r>
              <a:rPr lang="en-US" dirty="0">
                <a:ea typeface="Calibri"/>
                <a:cs typeface="Calibri"/>
              </a:rPr>
              <a:t>.</a:t>
            </a:r>
          </a:p>
          <a:p>
            <a:pPr marL="360045" indent="-360045"/>
            <a:r>
              <a:rPr lang="en-US" sz="2000" dirty="0" err="1">
                <a:ea typeface="Calibri"/>
                <a:cs typeface="Calibri"/>
              </a:rPr>
              <a:t>Digitalisaation</a:t>
            </a:r>
            <a:r>
              <a:rPr lang="en-US" sz="2000" dirty="0">
                <a:ea typeface="Calibri"/>
                <a:cs typeface="Calibri"/>
              </a:rPr>
              <a:t> </a:t>
            </a:r>
            <a:r>
              <a:rPr lang="en-US" sz="2000" dirty="0" err="1">
                <a:ea typeface="Calibri"/>
                <a:cs typeface="Calibri"/>
              </a:rPr>
              <a:t>edistäminen</a:t>
            </a:r>
            <a:r>
              <a:rPr lang="en-US" sz="2000" dirty="0">
                <a:ea typeface="Calibri"/>
                <a:cs typeface="Calibri"/>
              </a:rPr>
              <a:t>, 30 </a:t>
            </a:r>
            <a:r>
              <a:rPr lang="en-US" sz="2000" dirty="0" err="1">
                <a:ea typeface="Calibri"/>
                <a:cs typeface="Calibri"/>
              </a:rPr>
              <a:t>osp</a:t>
            </a:r>
            <a:endParaRPr lang="en-US" sz="2000" dirty="0">
              <a:ea typeface="Calibri"/>
              <a:cs typeface="Calibri"/>
            </a:endParaRPr>
          </a:p>
          <a:p>
            <a:pPr lvl="1"/>
            <a:r>
              <a:rPr lang="en-US" sz="2000" dirty="0">
                <a:ea typeface="Calibri"/>
                <a:cs typeface="Calibri"/>
                <a:hlinkClick r:id="rId2"/>
              </a:rPr>
              <a:t>https://eperusteet.opintopolku.fi/#/fi/erikoisammattitutkinto/9270171/tutkinnonosat/9360649</a:t>
            </a:r>
            <a:endParaRPr lang="en-US" sz="2000" dirty="0">
              <a:ea typeface="Calibri"/>
              <a:cs typeface="Calibri"/>
            </a:endParaRPr>
          </a:p>
          <a:p>
            <a:pPr marL="360045" indent="-360045"/>
            <a:r>
              <a:rPr lang="en-US" sz="2000" dirty="0" err="1">
                <a:ea typeface="Calibri"/>
                <a:cs typeface="Calibri"/>
              </a:rPr>
              <a:t>Kehittyvien</a:t>
            </a:r>
            <a:r>
              <a:rPr lang="en-US" sz="2000" dirty="0">
                <a:ea typeface="Calibri"/>
                <a:cs typeface="Calibri"/>
              </a:rPr>
              <a:t> </a:t>
            </a:r>
            <a:r>
              <a:rPr lang="en-US" sz="2000" dirty="0" err="1">
                <a:ea typeface="Calibri"/>
                <a:cs typeface="Calibri"/>
              </a:rPr>
              <a:t>teknologioiden</a:t>
            </a:r>
            <a:r>
              <a:rPr lang="en-US" sz="2000" dirty="0">
                <a:ea typeface="Calibri"/>
                <a:cs typeface="Calibri"/>
              </a:rPr>
              <a:t> </a:t>
            </a:r>
            <a:r>
              <a:rPr lang="en-US" sz="2000" dirty="0" err="1">
                <a:ea typeface="Calibri"/>
                <a:cs typeface="Calibri"/>
              </a:rPr>
              <a:t>kokeilu</a:t>
            </a:r>
            <a:r>
              <a:rPr lang="en-US" sz="2000" dirty="0">
                <a:ea typeface="Calibri"/>
                <a:cs typeface="Calibri"/>
              </a:rPr>
              <a:t>, 30 </a:t>
            </a:r>
            <a:r>
              <a:rPr lang="en-US" sz="2000" dirty="0" err="1">
                <a:ea typeface="Calibri"/>
                <a:cs typeface="Calibri"/>
              </a:rPr>
              <a:t>osp</a:t>
            </a:r>
            <a:endParaRPr lang="en-US" sz="2000" dirty="0">
              <a:ea typeface="Calibri"/>
              <a:cs typeface="Calibri"/>
            </a:endParaRPr>
          </a:p>
          <a:p>
            <a:pPr lvl="1"/>
            <a:r>
              <a:rPr lang="en-US" sz="2000" dirty="0">
                <a:ea typeface="Calibri"/>
                <a:cs typeface="Calibri"/>
                <a:hlinkClick r:id="rId3"/>
              </a:rPr>
              <a:t>https://eperusteet.opintopolku.fi/#/fi/erikoisammattitutkinto/9270171/tutkinnonosat/9427229</a:t>
            </a:r>
            <a:endParaRPr lang="en-US" sz="2000" dirty="0">
              <a:ea typeface="Calibri"/>
              <a:cs typeface="Calibri"/>
            </a:endParaRPr>
          </a:p>
          <a:p>
            <a:pPr marL="360045" indent="-360045"/>
            <a:r>
              <a:rPr lang="fi-FI" sz="2000" dirty="0">
                <a:ea typeface="Calibri"/>
                <a:cs typeface="Calibri"/>
              </a:rPr>
              <a:t>Kiertotaloustoiminnan kehittäminen, 30 </a:t>
            </a:r>
            <a:r>
              <a:rPr lang="fi-FI" sz="2000" dirty="0" err="1">
                <a:ea typeface="Calibri"/>
                <a:cs typeface="Calibri"/>
              </a:rPr>
              <a:t>osp</a:t>
            </a:r>
            <a:endParaRPr lang="fi-FI" sz="2000" dirty="0">
              <a:ea typeface="Calibri"/>
              <a:cs typeface="Calibri"/>
            </a:endParaRPr>
          </a:p>
          <a:p>
            <a:pPr marL="895032" lvl="1" indent="-360045"/>
            <a:r>
              <a:rPr lang="en-US" sz="2000" dirty="0">
                <a:ea typeface="Calibri"/>
                <a:cs typeface="Calibri"/>
                <a:hlinkClick r:id="rId4"/>
              </a:rPr>
              <a:t>https://eperusteet.opintopolku.fi/#/fi/erikoisammattitutkinto/9270171/tutkinnonosat/9361960</a:t>
            </a:r>
            <a:r>
              <a:rPr lang="fi-FI" sz="2000" dirty="0">
                <a:ea typeface="Calibri"/>
                <a:cs typeface="Calibri"/>
              </a:rPr>
              <a:t> </a:t>
            </a:r>
            <a:endParaRPr lang="en-US" sz="2000" dirty="0">
              <a:ea typeface="Calibri"/>
              <a:cs typeface="Calibri"/>
            </a:endParaRPr>
          </a:p>
          <a:p>
            <a:pPr marL="360045" indent="-360045"/>
            <a:r>
              <a:rPr lang="en-US" sz="2000" dirty="0" err="1">
                <a:ea typeface="Calibri"/>
                <a:cs typeface="Calibri"/>
              </a:rPr>
              <a:t>Kyberturvallisuuden</a:t>
            </a:r>
            <a:r>
              <a:rPr lang="en-US" sz="2000" dirty="0">
                <a:ea typeface="Calibri"/>
                <a:cs typeface="Calibri"/>
              </a:rPr>
              <a:t> </a:t>
            </a:r>
            <a:r>
              <a:rPr lang="en-US" sz="2000" dirty="0" err="1">
                <a:ea typeface="Calibri"/>
                <a:cs typeface="Calibri"/>
              </a:rPr>
              <a:t>edistäminen</a:t>
            </a:r>
            <a:r>
              <a:rPr lang="en-US" sz="2000" dirty="0">
                <a:ea typeface="Calibri"/>
                <a:cs typeface="Calibri"/>
              </a:rPr>
              <a:t>, 30 </a:t>
            </a:r>
            <a:r>
              <a:rPr lang="en-US" sz="2000" dirty="0" err="1">
                <a:ea typeface="Calibri"/>
                <a:cs typeface="Calibri"/>
              </a:rPr>
              <a:t>osp</a:t>
            </a:r>
            <a:endParaRPr lang="en-US" sz="2000" dirty="0">
              <a:ea typeface="Calibri"/>
              <a:cs typeface="Calibri"/>
            </a:endParaRPr>
          </a:p>
          <a:p>
            <a:pPr lvl="1"/>
            <a:r>
              <a:rPr lang="en-US" sz="2000" dirty="0">
                <a:ea typeface="Calibri"/>
                <a:cs typeface="Calibri"/>
                <a:hlinkClick r:id="rId5"/>
              </a:rPr>
              <a:t>https://eperusteet.opintopolku.fi/#/fi/erikoisammattitutkinto/9270171/tutkinnonosat/9361961</a:t>
            </a:r>
            <a:endParaRPr lang="en-US" sz="2000" dirty="0">
              <a:ea typeface="Calibri"/>
              <a:cs typeface="Calibri"/>
            </a:endParaRPr>
          </a:p>
          <a:p>
            <a:pPr lvl="1"/>
            <a:endParaRPr lang="en-US" sz="1600" dirty="0">
              <a:ea typeface="Calibri"/>
              <a:cs typeface="Calibri"/>
            </a:endParaRPr>
          </a:p>
          <a:p>
            <a:pPr marL="360045" indent="-360045"/>
            <a:endParaRPr lang="en-US" sz="1600" dirty="0">
              <a:ea typeface="Calibri"/>
              <a:cs typeface="Calibri"/>
            </a:endParaRPr>
          </a:p>
          <a:p>
            <a:pPr lvl="1"/>
            <a:endParaRPr lang="en-US" dirty="0">
              <a:ea typeface="Calibri"/>
              <a:cs typeface="Calibri"/>
            </a:endParaRPr>
          </a:p>
          <a:p>
            <a:pPr marL="360045" indent="-360045"/>
            <a:endParaRPr lang="en-US" dirty="0">
              <a:ea typeface="Calibri"/>
              <a:cs typeface="Calibri"/>
            </a:endParaRPr>
          </a:p>
        </p:txBody>
      </p:sp>
      <p:sp>
        <p:nvSpPr>
          <p:cNvPr id="4" name="Date Placeholder 3">
            <a:extLst>
              <a:ext uri="{FF2B5EF4-FFF2-40B4-BE49-F238E27FC236}">
                <a16:creationId xmlns:a16="http://schemas.microsoft.com/office/drawing/2014/main" id="{47D1E220-FA86-C213-E71F-B35FB659AE7D}"/>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Footer Placeholder 4">
            <a:extLst>
              <a:ext uri="{FF2B5EF4-FFF2-40B4-BE49-F238E27FC236}">
                <a16:creationId xmlns:a16="http://schemas.microsoft.com/office/drawing/2014/main" id="{45B85201-BA2E-1AE7-4646-17732C0CD759}"/>
              </a:ext>
            </a:extLst>
          </p:cNvPr>
          <p:cNvSpPr>
            <a:spLocks noGrp="1"/>
          </p:cNvSpPr>
          <p:nvPr>
            <p:ph type="ftr" sz="quarter" idx="11"/>
          </p:nvPr>
        </p:nvSpPr>
        <p:spPr/>
        <p:txBody>
          <a:bodyPr/>
          <a:lstStyle/>
          <a:p>
            <a:r>
              <a:rPr lang="en-GB" err="1"/>
              <a:t>Opetushallitus</a:t>
            </a:r>
            <a:endParaRPr lang="en-GB"/>
          </a:p>
        </p:txBody>
      </p:sp>
      <p:sp>
        <p:nvSpPr>
          <p:cNvPr id="6" name="Slide Number Placeholder 5">
            <a:extLst>
              <a:ext uri="{FF2B5EF4-FFF2-40B4-BE49-F238E27FC236}">
                <a16:creationId xmlns:a16="http://schemas.microsoft.com/office/drawing/2014/main" id="{C0ABEB76-4AC0-069A-EA85-780CFF923845}"/>
              </a:ext>
            </a:extLst>
          </p:cNvPr>
          <p:cNvSpPr>
            <a:spLocks noGrp="1"/>
          </p:cNvSpPr>
          <p:nvPr>
            <p:ph type="sldNum" sz="quarter" idx="12"/>
          </p:nvPr>
        </p:nvSpPr>
        <p:spPr/>
        <p:txBody>
          <a:bodyPr/>
          <a:lstStyle/>
          <a:p>
            <a:fld id="{A6E131DE-DA31-4CDF-828A-8EB206A3CD12}" type="slidenum">
              <a:rPr lang="en-GB" smtClean="0"/>
              <a:t>13</a:t>
            </a:fld>
            <a:endParaRPr lang="en-GB"/>
          </a:p>
        </p:txBody>
      </p:sp>
      <p:pic>
        <p:nvPicPr>
          <p:cNvPr id="8" name="Kuva 7">
            <a:extLst>
              <a:ext uri="{FF2B5EF4-FFF2-40B4-BE49-F238E27FC236}">
                <a16:creationId xmlns:a16="http://schemas.microsoft.com/office/drawing/2014/main" id="{47CF01A5-EE7C-8177-2EB0-2F3E060E68E6}"/>
              </a:ext>
            </a:extLst>
          </p:cNvPr>
          <p:cNvPicPr>
            <a:picLocks noChangeAspect="1"/>
          </p:cNvPicPr>
          <p:nvPr/>
        </p:nvPicPr>
        <p:blipFill>
          <a:blip r:embed="rId6"/>
          <a:stretch>
            <a:fillRect/>
          </a:stretch>
        </p:blipFill>
        <p:spPr>
          <a:xfrm>
            <a:off x="9684135" y="884472"/>
            <a:ext cx="1669665" cy="1649929"/>
          </a:xfrm>
          <a:prstGeom prst="rect">
            <a:avLst/>
          </a:prstGeom>
        </p:spPr>
      </p:pic>
    </p:spTree>
    <p:extLst>
      <p:ext uri="{BB962C8B-B14F-4D97-AF65-F5344CB8AC3E}">
        <p14:creationId xmlns:p14="http://schemas.microsoft.com/office/powerpoint/2010/main" val="152404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4D1D86-E05B-792E-C6DE-B8FC615C88DC}"/>
              </a:ext>
            </a:extLst>
          </p:cNvPr>
          <p:cNvSpPr>
            <a:spLocks noGrp="1"/>
          </p:cNvSpPr>
          <p:nvPr>
            <p:ph type="title"/>
          </p:nvPr>
        </p:nvSpPr>
        <p:spPr>
          <a:xfrm>
            <a:off x="789560" y="822328"/>
            <a:ext cx="10515600" cy="1325563"/>
          </a:xfrm>
        </p:spPr>
        <p:txBody>
          <a:bodyPr anchor="t">
            <a:normAutofit/>
          </a:bodyPr>
          <a:lstStyle/>
          <a:p>
            <a:r>
              <a:rPr lang="en-US" sz="3600" err="1"/>
              <a:t>Digikyvykkyyden</a:t>
            </a:r>
            <a:r>
              <a:rPr lang="en-US" sz="3600"/>
              <a:t> </a:t>
            </a:r>
            <a:r>
              <a:rPr lang="en-US" sz="3600" err="1"/>
              <a:t>edistäminen</a:t>
            </a:r>
            <a:r>
              <a:rPr lang="en-US" sz="3600"/>
              <a:t> </a:t>
            </a:r>
            <a:r>
              <a:rPr lang="en-US" sz="3600" err="1"/>
              <a:t>työyhteisössä</a:t>
            </a:r>
            <a:r>
              <a:rPr lang="en-US" sz="3600"/>
              <a:t>, 15 </a:t>
            </a:r>
            <a:r>
              <a:rPr lang="en-US" sz="3600" err="1"/>
              <a:t>osp</a:t>
            </a:r>
            <a:endParaRPr lang="fi-FI" sz="3600"/>
          </a:p>
        </p:txBody>
      </p:sp>
      <p:sp>
        <p:nvSpPr>
          <p:cNvPr id="3" name="Sisällön paikkamerkki 2">
            <a:extLst>
              <a:ext uri="{FF2B5EF4-FFF2-40B4-BE49-F238E27FC236}">
                <a16:creationId xmlns:a16="http://schemas.microsoft.com/office/drawing/2014/main" id="{7C031F42-4154-6751-2B2F-194F019F33A5}"/>
              </a:ext>
            </a:extLst>
          </p:cNvPr>
          <p:cNvSpPr>
            <a:spLocks noGrp="1"/>
          </p:cNvSpPr>
          <p:nvPr>
            <p:ph sz="half" idx="1"/>
          </p:nvPr>
        </p:nvSpPr>
        <p:spPr>
          <a:xfrm>
            <a:off x="788399" y="1698171"/>
            <a:ext cx="5895429" cy="4475829"/>
          </a:xfrm>
        </p:spPr>
        <p:txBody>
          <a:bodyPr vert="horz" lIns="91440" tIns="45720" rIns="91440" bIns="45720" rtlCol="0">
            <a:normAutofit fontScale="92500"/>
          </a:bodyPr>
          <a:lstStyle/>
          <a:p>
            <a:pPr marL="360045" indent="-360045"/>
            <a:r>
              <a:rPr lang="en-US" err="1"/>
              <a:t>Tutkinnon</a:t>
            </a:r>
            <a:r>
              <a:rPr lang="en-US"/>
              <a:t> </a:t>
            </a:r>
            <a:r>
              <a:rPr lang="en-US" err="1"/>
              <a:t>osan</a:t>
            </a:r>
            <a:r>
              <a:rPr lang="en-US"/>
              <a:t> </a:t>
            </a:r>
            <a:r>
              <a:rPr lang="en-US" err="1"/>
              <a:t>avulla</a:t>
            </a:r>
            <a:r>
              <a:rPr lang="en-US"/>
              <a:t> </a:t>
            </a:r>
            <a:r>
              <a:rPr lang="en-US" err="1"/>
              <a:t>eri</a:t>
            </a:r>
            <a:r>
              <a:rPr lang="en-US"/>
              <a:t> </a:t>
            </a:r>
            <a:r>
              <a:rPr lang="en-US" err="1"/>
              <a:t>alojen</a:t>
            </a:r>
            <a:r>
              <a:rPr lang="en-US"/>
              <a:t> </a:t>
            </a:r>
            <a:r>
              <a:rPr lang="en-US" err="1"/>
              <a:t>ammattihenkilöt</a:t>
            </a:r>
            <a:r>
              <a:rPr lang="en-US"/>
              <a:t> </a:t>
            </a:r>
            <a:r>
              <a:rPr lang="en-US" err="1"/>
              <a:t>voivat</a:t>
            </a:r>
            <a:r>
              <a:rPr lang="en-US"/>
              <a:t> </a:t>
            </a:r>
            <a:r>
              <a:rPr lang="en-US" err="1"/>
              <a:t>omalla</a:t>
            </a:r>
            <a:r>
              <a:rPr lang="en-US"/>
              <a:t> </a:t>
            </a:r>
            <a:r>
              <a:rPr lang="en-US" err="1"/>
              <a:t>vastuualueellaan</a:t>
            </a:r>
            <a:r>
              <a:rPr lang="en-US"/>
              <a:t> </a:t>
            </a:r>
            <a:r>
              <a:rPr lang="en-US" err="1"/>
              <a:t>käynnistää</a:t>
            </a:r>
            <a:r>
              <a:rPr lang="en-US"/>
              <a:t> ja </a:t>
            </a:r>
            <a:r>
              <a:rPr lang="en-US" err="1"/>
              <a:t>toteuttaa</a:t>
            </a:r>
            <a:r>
              <a:rPr lang="en-US"/>
              <a:t> </a:t>
            </a:r>
            <a:r>
              <a:rPr lang="en-US" err="1"/>
              <a:t>osaamisen</a:t>
            </a:r>
            <a:r>
              <a:rPr lang="en-US"/>
              <a:t> </a:t>
            </a:r>
            <a:r>
              <a:rPr lang="en-US" err="1"/>
              <a:t>kehittämisen</a:t>
            </a:r>
            <a:r>
              <a:rPr lang="en-US"/>
              <a:t> ja </a:t>
            </a:r>
            <a:r>
              <a:rPr lang="en-US" err="1"/>
              <a:t>jakamisen</a:t>
            </a:r>
            <a:r>
              <a:rPr lang="en-US"/>
              <a:t> </a:t>
            </a:r>
            <a:r>
              <a:rPr lang="en-US" err="1"/>
              <a:t>käytäntöjä</a:t>
            </a:r>
            <a:r>
              <a:rPr lang="en-US"/>
              <a:t> </a:t>
            </a:r>
            <a:r>
              <a:rPr lang="en-US" err="1"/>
              <a:t>digikyvykkyyden</a:t>
            </a:r>
            <a:r>
              <a:rPr lang="en-US"/>
              <a:t> </a:t>
            </a:r>
            <a:r>
              <a:rPr lang="en-US" err="1"/>
              <a:t>vahvistamiseksi</a:t>
            </a:r>
            <a:r>
              <a:rPr lang="en-US"/>
              <a:t> </a:t>
            </a:r>
            <a:r>
              <a:rPr lang="en-US" err="1"/>
              <a:t>eri</a:t>
            </a:r>
            <a:r>
              <a:rPr lang="en-US"/>
              <a:t> </a:t>
            </a:r>
            <a:r>
              <a:rPr lang="en-US" err="1"/>
              <a:t>osa-alueilla</a:t>
            </a:r>
            <a:r>
              <a:rPr lang="en-US"/>
              <a:t>. </a:t>
            </a:r>
          </a:p>
          <a:p>
            <a:pPr marL="360045" indent="-360045"/>
            <a:r>
              <a:rPr lang="en-US" err="1"/>
              <a:t>Digikyvykkyys</a:t>
            </a:r>
            <a:r>
              <a:rPr lang="en-US"/>
              <a:t> (</a:t>
            </a:r>
            <a:r>
              <a:rPr lang="en-US" err="1"/>
              <a:t>digitalisaatiokyvykkyys</a:t>
            </a:r>
            <a:r>
              <a:rPr lang="en-US"/>
              <a:t>) </a:t>
            </a:r>
            <a:r>
              <a:rPr lang="en-US" err="1"/>
              <a:t>tarkoittaa</a:t>
            </a:r>
            <a:r>
              <a:rPr lang="en-US"/>
              <a:t> </a:t>
            </a:r>
            <a:r>
              <a:rPr lang="en-US" err="1"/>
              <a:t>organisaation</a:t>
            </a:r>
            <a:r>
              <a:rPr lang="en-US"/>
              <a:t> </a:t>
            </a:r>
            <a:r>
              <a:rPr lang="en-US" err="1"/>
              <a:t>kykyä</a:t>
            </a:r>
            <a:r>
              <a:rPr lang="en-US"/>
              <a:t> </a:t>
            </a:r>
            <a:r>
              <a:rPr lang="en-US" err="1"/>
              <a:t>toimia</a:t>
            </a:r>
            <a:r>
              <a:rPr lang="en-US"/>
              <a:t> </a:t>
            </a:r>
            <a:r>
              <a:rPr lang="en-US" err="1"/>
              <a:t>tehokkaasti</a:t>
            </a:r>
            <a:r>
              <a:rPr lang="en-US"/>
              <a:t> </a:t>
            </a:r>
            <a:r>
              <a:rPr lang="en-US" err="1"/>
              <a:t>digitaalisessa</a:t>
            </a:r>
            <a:r>
              <a:rPr lang="en-US"/>
              <a:t> </a:t>
            </a:r>
            <a:r>
              <a:rPr lang="en-US" err="1"/>
              <a:t>ympäristössä</a:t>
            </a:r>
            <a:r>
              <a:rPr lang="en-US"/>
              <a:t>. </a:t>
            </a:r>
            <a:r>
              <a:rPr lang="en-US" err="1"/>
              <a:t>Digikyvykkyys</a:t>
            </a:r>
            <a:r>
              <a:rPr lang="en-US"/>
              <a:t> </a:t>
            </a:r>
            <a:r>
              <a:rPr lang="en-US" err="1"/>
              <a:t>edellyttää</a:t>
            </a:r>
            <a:r>
              <a:rPr lang="en-US"/>
              <a:t> </a:t>
            </a:r>
            <a:r>
              <a:rPr lang="en-US" err="1"/>
              <a:t>esimerkiksi</a:t>
            </a:r>
            <a:r>
              <a:rPr lang="en-US"/>
              <a:t> </a:t>
            </a:r>
            <a:r>
              <a:rPr lang="en-US" err="1"/>
              <a:t>osaavaa</a:t>
            </a:r>
            <a:r>
              <a:rPr lang="en-US"/>
              <a:t> </a:t>
            </a:r>
            <a:r>
              <a:rPr lang="en-US" err="1"/>
              <a:t>henkilöstöä</a:t>
            </a:r>
            <a:r>
              <a:rPr lang="en-US"/>
              <a:t> ja </a:t>
            </a:r>
            <a:r>
              <a:rPr lang="en-US" err="1"/>
              <a:t>johtoa</a:t>
            </a:r>
            <a:r>
              <a:rPr lang="en-US"/>
              <a:t>, </a:t>
            </a:r>
            <a:r>
              <a:rPr lang="en-US" err="1"/>
              <a:t>selkeitä</a:t>
            </a:r>
            <a:r>
              <a:rPr lang="en-US"/>
              <a:t> </a:t>
            </a:r>
            <a:r>
              <a:rPr lang="en-US" err="1"/>
              <a:t>toimintamalleja</a:t>
            </a:r>
            <a:r>
              <a:rPr lang="en-US"/>
              <a:t> ja </a:t>
            </a:r>
            <a:r>
              <a:rPr lang="en-US" err="1"/>
              <a:t>prosesseja</a:t>
            </a:r>
            <a:r>
              <a:rPr lang="en-US"/>
              <a:t>, </a:t>
            </a:r>
            <a:r>
              <a:rPr lang="en-US" err="1"/>
              <a:t>tarkoituksenmukaista</a:t>
            </a:r>
            <a:r>
              <a:rPr lang="en-US"/>
              <a:t> </a:t>
            </a:r>
            <a:r>
              <a:rPr lang="en-US" err="1"/>
              <a:t>tietoa</a:t>
            </a:r>
            <a:r>
              <a:rPr lang="en-US"/>
              <a:t> </a:t>
            </a:r>
            <a:r>
              <a:rPr lang="en-US" err="1"/>
              <a:t>sekä</a:t>
            </a:r>
            <a:r>
              <a:rPr lang="en-US"/>
              <a:t> </a:t>
            </a:r>
            <a:r>
              <a:rPr lang="en-US" err="1"/>
              <a:t>toimivia</a:t>
            </a:r>
            <a:r>
              <a:rPr lang="en-US"/>
              <a:t>, </a:t>
            </a:r>
            <a:r>
              <a:rPr lang="en-US" err="1"/>
              <a:t>käyttäjälähtöisiä</a:t>
            </a:r>
            <a:r>
              <a:rPr lang="en-US"/>
              <a:t> </a:t>
            </a:r>
            <a:r>
              <a:rPr lang="en-US" err="1"/>
              <a:t>tietojärjestelmiä</a:t>
            </a:r>
            <a:r>
              <a:rPr lang="en-US"/>
              <a:t>.</a:t>
            </a:r>
          </a:p>
          <a:p>
            <a:pPr marL="360045" indent="-360045"/>
            <a:r>
              <a:rPr lang="en-US" err="1"/>
              <a:t>Työyhteisön</a:t>
            </a:r>
            <a:r>
              <a:rPr lang="en-US"/>
              <a:t> tai </a:t>
            </a:r>
            <a:r>
              <a:rPr lang="en-US" err="1"/>
              <a:t>yhteistyötahon</a:t>
            </a:r>
            <a:r>
              <a:rPr lang="en-US"/>
              <a:t> </a:t>
            </a:r>
            <a:r>
              <a:rPr lang="en-US" err="1"/>
              <a:t>digikyvykkyyttä</a:t>
            </a:r>
            <a:r>
              <a:rPr lang="en-US"/>
              <a:t> </a:t>
            </a:r>
            <a:r>
              <a:rPr lang="en-US" err="1"/>
              <a:t>vahvistetaan</a:t>
            </a:r>
            <a:r>
              <a:rPr lang="en-US"/>
              <a:t> </a:t>
            </a:r>
            <a:r>
              <a:rPr lang="en-US" err="1"/>
              <a:t>parhaiten</a:t>
            </a:r>
            <a:r>
              <a:rPr lang="en-US"/>
              <a:t> </a:t>
            </a:r>
            <a:r>
              <a:rPr lang="en-US" err="1"/>
              <a:t>yhteistyöllä</a:t>
            </a:r>
            <a:r>
              <a:rPr lang="en-US"/>
              <a:t>, </a:t>
            </a:r>
            <a:r>
              <a:rPr lang="en-US" err="1"/>
              <a:t>yhteiskehittämisellä</a:t>
            </a:r>
            <a:r>
              <a:rPr lang="en-US"/>
              <a:t> ja </a:t>
            </a:r>
            <a:r>
              <a:rPr lang="en-US" err="1"/>
              <a:t>osaamisen</a:t>
            </a:r>
            <a:r>
              <a:rPr lang="en-US"/>
              <a:t> </a:t>
            </a:r>
            <a:r>
              <a:rPr lang="en-US" err="1"/>
              <a:t>jakamisella</a:t>
            </a:r>
            <a:r>
              <a:rPr lang="en-US"/>
              <a:t>. </a:t>
            </a:r>
          </a:p>
          <a:p>
            <a:pPr marL="360045" indent="-360045"/>
            <a:endParaRPr lang="en-US" sz="1600"/>
          </a:p>
        </p:txBody>
      </p:sp>
      <p:sp>
        <p:nvSpPr>
          <p:cNvPr id="4" name="Päivämäärän paikkamerkki 3">
            <a:extLst>
              <a:ext uri="{FF2B5EF4-FFF2-40B4-BE49-F238E27FC236}">
                <a16:creationId xmlns:a16="http://schemas.microsoft.com/office/drawing/2014/main" id="{F03C8010-E133-9AA3-4322-E2DD94531680}"/>
              </a:ext>
            </a:extLst>
          </p:cNvPr>
          <p:cNvSpPr>
            <a:spLocks noGrp="1"/>
          </p:cNvSpPr>
          <p:nvPr>
            <p:ph type="dt" sz="half" idx="10"/>
          </p:nvPr>
        </p:nvSpPr>
        <p:spPr>
          <a:xfrm>
            <a:off x="896568" y="6305687"/>
            <a:ext cx="883594" cy="262309"/>
          </a:xfrm>
        </p:spPr>
        <p:txBody>
          <a:bodyPr anchor="ctr">
            <a:normAutofit/>
          </a:bodyPr>
          <a:lstStyle/>
          <a:p>
            <a:pPr>
              <a:spcAft>
                <a:spcPts val="600"/>
              </a:spcAft>
            </a:pPr>
            <a:fld id="{5A93E190-C3B8-4F0D-BC5A-414A6F0316F6}" type="datetime1">
              <a:rPr lang="en-GB" smtClean="0"/>
              <a:pPr>
                <a:spcAft>
                  <a:spcPts val="600"/>
                </a:spcAft>
              </a:pPr>
              <a:t>28/04/2025</a:t>
            </a:fld>
            <a:endParaRPr lang="en-GB"/>
          </a:p>
        </p:txBody>
      </p:sp>
      <p:sp>
        <p:nvSpPr>
          <p:cNvPr id="5" name="Alatunnisteen paikkamerkki 4">
            <a:extLst>
              <a:ext uri="{FF2B5EF4-FFF2-40B4-BE49-F238E27FC236}">
                <a16:creationId xmlns:a16="http://schemas.microsoft.com/office/drawing/2014/main" id="{942CB213-10EB-D983-86AA-240BA77397FB}"/>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err="1"/>
              <a:t>Opetushallitus</a:t>
            </a:r>
            <a:endParaRPr lang="en-GB"/>
          </a:p>
        </p:txBody>
      </p:sp>
      <p:sp>
        <p:nvSpPr>
          <p:cNvPr id="6" name="Dian numeron paikkamerkki 5">
            <a:extLst>
              <a:ext uri="{FF2B5EF4-FFF2-40B4-BE49-F238E27FC236}">
                <a16:creationId xmlns:a16="http://schemas.microsoft.com/office/drawing/2014/main" id="{68E2E715-3884-05E2-C266-733F98D9F662}"/>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14</a:t>
            </a:fld>
            <a:endParaRPr lang="en-GB"/>
          </a:p>
        </p:txBody>
      </p:sp>
      <p:pic>
        <p:nvPicPr>
          <p:cNvPr id="7" name="Kuva 6">
            <a:extLst>
              <a:ext uri="{FF2B5EF4-FFF2-40B4-BE49-F238E27FC236}">
                <a16:creationId xmlns:a16="http://schemas.microsoft.com/office/drawing/2014/main" id="{1B119D86-2911-2B50-C767-440F13C0C550}"/>
              </a:ext>
            </a:extLst>
          </p:cNvPr>
          <p:cNvPicPr>
            <a:picLocks noChangeAspect="1"/>
          </p:cNvPicPr>
          <p:nvPr/>
        </p:nvPicPr>
        <p:blipFill>
          <a:blip r:embed="rId2"/>
          <a:srcRect l="11120" r="12637" b="2"/>
          <a:stretch/>
        </p:blipFill>
        <p:spPr>
          <a:xfrm>
            <a:off x="6978878" y="2304000"/>
            <a:ext cx="5000625" cy="3443288"/>
          </a:xfrm>
          <a:prstGeom prst="rect">
            <a:avLst/>
          </a:prstGeom>
          <a:noFill/>
        </p:spPr>
      </p:pic>
      <p:sp>
        <p:nvSpPr>
          <p:cNvPr id="8" name="Tekstiruutu 7">
            <a:extLst>
              <a:ext uri="{FF2B5EF4-FFF2-40B4-BE49-F238E27FC236}">
                <a16:creationId xmlns:a16="http://schemas.microsoft.com/office/drawing/2014/main" id="{EC771659-0C28-863A-571D-35223F6FE21A}"/>
              </a:ext>
            </a:extLst>
          </p:cNvPr>
          <p:cNvSpPr txBox="1"/>
          <p:nvPr/>
        </p:nvSpPr>
        <p:spPr>
          <a:xfrm>
            <a:off x="7445829" y="5747288"/>
            <a:ext cx="3712028" cy="369332"/>
          </a:xfrm>
          <a:prstGeom prst="rect">
            <a:avLst/>
          </a:prstGeom>
          <a:noFill/>
        </p:spPr>
        <p:txBody>
          <a:bodyPr wrap="square" rtlCol="0">
            <a:spAutoFit/>
          </a:bodyPr>
          <a:lstStyle/>
          <a:p>
            <a:r>
              <a:rPr lang="fi-FI"/>
              <a:t>Kuvituskuva: pixabay.com</a:t>
            </a:r>
          </a:p>
        </p:txBody>
      </p:sp>
    </p:spTree>
    <p:extLst>
      <p:ext uri="{BB962C8B-B14F-4D97-AF65-F5344CB8AC3E}">
        <p14:creationId xmlns:p14="http://schemas.microsoft.com/office/powerpoint/2010/main" val="2794593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21A97CF-9CD2-17A4-77A6-544C17C570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912409" y="582613"/>
            <a:ext cx="8367182" cy="6275387"/>
          </a:xfrm>
          <a:prstGeom prst="rect">
            <a:avLst/>
          </a:prstGeom>
          <a:solidFill>
            <a:srgbClr val="FFFFFF"/>
          </a:solidFill>
        </p:spPr>
      </p:pic>
      <p:sp>
        <p:nvSpPr>
          <p:cNvPr id="4" name="Päivämäärän paikkamerkki 3" hidden="1">
            <a:extLst>
              <a:ext uri="{FF2B5EF4-FFF2-40B4-BE49-F238E27FC236}">
                <a16:creationId xmlns:a16="http://schemas.microsoft.com/office/drawing/2014/main" id="{05792D36-0EB3-245E-7662-F812C4CE5D61}"/>
              </a:ext>
            </a:extLst>
          </p:cNvPr>
          <p:cNvSpPr>
            <a:spLocks noGrp="1"/>
          </p:cNvSpPr>
          <p:nvPr>
            <p:ph type="dt" sz="half" idx="10"/>
          </p:nvPr>
        </p:nvSpPr>
        <p:spPr/>
        <p:txBody>
          <a:bodyPr/>
          <a:lstStyle/>
          <a:p>
            <a:pPr>
              <a:spcAft>
                <a:spcPts val="600"/>
              </a:spcAft>
            </a:pPr>
            <a:fld id="{5A93E190-C3B8-4F0D-BC5A-414A6F0316F6}" type="datetime1">
              <a:rPr lang="en-GB" smtClean="0"/>
              <a:pPr>
                <a:spcAft>
                  <a:spcPts val="600"/>
                </a:spcAft>
              </a:pPr>
              <a:t>28/04/2025</a:t>
            </a:fld>
            <a:endParaRPr lang="en-GB"/>
          </a:p>
        </p:txBody>
      </p:sp>
      <p:sp>
        <p:nvSpPr>
          <p:cNvPr id="5" name="Alatunnisteen paikkamerkki 4">
            <a:extLst>
              <a:ext uri="{FF2B5EF4-FFF2-40B4-BE49-F238E27FC236}">
                <a16:creationId xmlns:a16="http://schemas.microsoft.com/office/drawing/2014/main" id="{17C5A39D-1490-CEDE-E42A-E08FA5BA9BB3}"/>
              </a:ext>
            </a:extLst>
          </p:cNvPr>
          <p:cNvSpPr>
            <a:spLocks noGrp="1"/>
          </p:cNvSpPr>
          <p:nvPr>
            <p:ph type="ftr" sz="quarter" idx="11"/>
          </p:nvPr>
        </p:nvSpPr>
        <p:spPr/>
        <p:txBody>
          <a:bodyPr/>
          <a:lstStyle/>
          <a:p>
            <a:pPr>
              <a:spcAft>
                <a:spcPts val="600"/>
              </a:spcAft>
            </a:pPr>
            <a:r>
              <a:rPr lang="en-GB"/>
              <a:t>Opetushallitus</a:t>
            </a:r>
          </a:p>
        </p:txBody>
      </p:sp>
      <p:sp>
        <p:nvSpPr>
          <p:cNvPr id="6" name="Dian numeron paikkamerkki 5" hidden="1">
            <a:extLst>
              <a:ext uri="{FF2B5EF4-FFF2-40B4-BE49-F238E27FC236}">
                <a16:creationId xmlns:a16="http://schemas.microsoft.com/office/drawing/2014/main" id="{6CFD22AC-7631-1476-2AB5-31791DE6AEF1}"/>
              </a:ext>
            </a:extLst>
          </p:cNvPr>
          <p:cNvSpPr>
            <a:spLocks noGrp="1"/>
          </p:cNvSpPr>
          <p:nvPr>
            <p:ph type="sldNum" sz="quarter" idx="12"/>
          </p:nvPr>
        </p:nvSpPr>
        <p:spPr/>
        <p:txBody>
          <a:bodyPr/>
          <a:lstStyle/>
          <a:p>
            <a:pPr>
              <a:spcAft>
                <a:spcPts val="600"/>
              </a:spcAft>
            </a:pPr>
            <a:fld id="{A6E131DE-DA31-4CDF-828A-8EB206A3CD12}" type="slidenum">
              <a:rPr lang="en-GB" smtClean="0"/>
              <a:pPr>
                <a:spcAft>
                  <a:spcPts val="600"/>
                </a:spcAft>
              </a:pPr>
              <a:t>15</a:t>
            </a:fld>
            <a:endParaRPr lang="en-GB"/>
          </a:p>
        </p:txBody>
      </p:sp>
      <p:sp>
        <p:nvSpPr>
          <p:cNvPr id="8" name="Tekstiruutu 7">
            <a:extLst>
              <a:ext uri="{FF2B5EF4-FFF2-40B4-BE49-F238E27FC236}">
                <a16:creationId xmlns:a16="http://schemas.microsoft.com/office/drawing/2014/main" id="{A6D93330-1B19-FD18-8462-818394790268}"/>
              </a:ext>
            </a:extLst>
          </p:cNvPr>
          <p:cNvSpPr txBox="1"/>
          <p:nvPr/>
        </p:nvSpPr>
        <p:spPr>
          <a:xfrm>
            <a:off x="653142" y="0"/>
            <a:ext cx="10918371" cy="707886"/>
          </a:xfrm>
          <a:prstGeom prst="rect">
            <a:avLst/>
          </a:prstGeom>
          <a:noFill/>
        </p:spPr>
        <p:txBody>
          <a:bodyPr wrap="square">
            <a:spAutoFit/>
          </a:bodyPr>
          <a:lstStyle/>
          <a:p>
            <a:r>
              <a:rPr kumimoji="0" lang="en-US" sz="4000" b="1" i="0" u="none" strike="noStrike" kern="1200" cap="none" spc="0" normalizeH="0" baseline="0" noProof="0">
                <a:ln>
                  <a:noFill/>
                </a:ln>
                <a:solidFill>
                  <a:srgbClr val="0041DC"/>
                </a:solidFill>
                <a:effectLst/>
                <a:uLnTx/>
                <a:uFillTx/>
                <a:latin typeface="Calibri"/>
                <a:ea typeface="Roboto"/>
                <a:cs typeface="Roboto"/>
              </a:rPr>
              <a:t>Mitä </a:t>
            </a:r>
            <a:r>
              <a:rPr kumimoji="0" lang="en-US" sz="4000" b="1" i="0" u="none" strike="noStrike" kern="1200" cap="none" spc="0" normalizeH="0" baseline="0" noProof="0" err="1">
                <a:ln>
                  <a:noFill/>
                </a:ln>
                <a:solidFill>
                  <a:srgbClr val="0041DC"/>
                </a:solidFill>
                <a:effectLst/>
                <a:uLnTx/>
                <a:uFillTx/>
                <a:latin typeface="Calibri"/>
                <a:ea typeface="Roboto"/>
                <a:cs typeface="Roboto"/>
              </a:rPr>
              <a:t>jokaisen</a:t>
            </a:r>
            <a:r>
              <a:rPr kumimoji="0" lang="en-US" sz="4000" b="1" i="0" u="none" strike="noStrike" kern="1200" cap="none" spc="0" normalizeH="0" baseline="0" noProof="0">
                <a:ln>
                  <a:noFill/>
                </a:ln>
                <a:solidFill>
                  <a:srgbClr val="0041DC"/>
                </a:solidFill>
                <a:effectLst/>
                <a:uLnTx/>
                <a:uFillTx/>
                <a:latin typeface="Calibri"/>
                <a:ea typeface="Roboto"/>
                <a:cs typeface="Roboto"/>
              </a:rPr>
              <a:t> </a:t>
            </a:r>
            <a:r>
              <a:rPr kumimoji="0" lang="en-US" sz="4000" b="1" i="0" u="none" strike="noStrike" kern="1200" cap="none" spc="0" normalizeH="0" baseline="0" noProof="0" err="1">
                <a:ln>
                  <a:noFill/>
                </a:ln>
                <a:solidFill>
                  <a:srgbClr val="0041DC"/>
                </a:solidFill>
                <a:effectLst/>
                <a:uLnTx/>
                <a:uFillTx/>
                <a:latin typeface="Calibri"/>
                <a:ea typeface="Roboto"/>
                <a:cs typeface="Roboto"/>
              </a:rPr>
              <a:t>tulisi</a:t>
            </a:r>
            <a:r>
              <a:rPr kumimoji="0" lang="en-US" sz="4000" b="1" i="0" u="none" strike="noStrike" kern="1200" cap="none" spc="0" normalizeH="0" baseline="0" noProof="0">
                <a:ln>
                  <a:noFill/>
                </a:ln>
                <a:solidFill>
                  <a:srgbClr val="0041DC"/>
                </a:solidFill>
                <a:effectLst/>
                <a:uLnTx/>
                <a:uFillTx/>
                <a:latin typeface="Calibri"/>
                <a:ea typeface="Roboto"/>
                <a:cs typeface="Roboto"/>
              </a:rPr>
              <a:t> </a:t>
            </a:r>
            <a:r>
              <a:rPr kumimoji="0" lang="en-US" sz="4000" b="1" i="0" u="none" strike="noStrike" kern="1200" cap="none" spc="0" normalizeH="0" baseline="0" noProof="0" err="1">
                <a:ln>
                  <a:noFill/>
                </a:ln>
                <a:solidFill>
                  <a:srgbClr val="0041DC"/>
                </a:solidFill>
                <a:effectLst/>
                <a:uLnTx/>
                <a:uFillTx/>
                <a:latin typeface="Calibri"/>
                <a:ea typeface="Roboto"/>
                <a:cs typeface="Roboto"/>
              </a:rPr>
              <a:t>vähintään</a:t>
            </a:r>
            <a:r>
              <a:rPr kumimoji="0" lang="en-US" sz="4000" b="1" i="0" u="none" strike="noStrike" kern="1200" cap="none" spc="0" normalizeH="0" baseline="0" noProof="0">
                <a:ln>
                  <a:noFill/>
                </a:ln>
                <a:solidFill>
                  <a:srgbClr val="0041DC"/>
                </a:solidFill>
                <a:effectLst/>
                <a:uLnTx/>
                <a:uFillTx/>
                <a:latin typeface="Calibri"/>
                <a:ea typeface="Roboto"/>
                <a:cs typeface="Roboto"/>
              </a:rPr>
              <a:t> </a:t>
            </a:r>
            <a:r>
              <a:rPr kumimoji="0" lang="en-US" sz="4000" b="1" i="0" u="none" strike="noStrike" kern="1200" cap="none" spc="0" normalizeH="0" baseline="0" noProof="0" err="1">
                <a:ln>
                  <a:noFill/>
                </a:ln>
                <a:solidFill>
                  <a:srgbClr val="0041DC"/>
                </a:solidFill>
                <a:effectLst/>
                <a:uLnTx/>
                <a:uFillTx/>
                <a:latin typeface="Calibri"/>
                <a:ea typeface="Roboto"/>
                <a:cs typeface="Roboto"/>
              </a:rPr>
              <a:t>tietää</a:t>
            </a:r>
            <a:r>
              <a:rPr kumimoji="0" lang="en-US" sz="4000" b="1" i="0" u="none" strike="noStrike" kern="1200" cap="none" spc="0" normalizeH="0" baseline="0" noProof="0">
                <a:ln>
                  <a:noFill/>
                </a:ln>
                <a:solidFill>
                  <a:srgbClr val="0041DC"/>
                </a:solidFill>
                <a:effectLst/>
                <a:uLnTx/>
                <a:uFillTx/>
                <a:latin typeface="Calibri"/>
                <a:ea typeface="Roboto"/>
                <a:cs typeface="Roboto"/>
              </a:rPr>
              <a:t> </a:t>
            </a:r>
            <a:r>
              <a:rPr kumimoji="0" lang="en-US" sz="4000" b="1" i="0" u="none" strike="noStrike" kern="1200" cap="none" spc="0" normalizeH="0" baseline="0" noProof="0" err="1">
                <a:ln>
                  <a:noFill/>
                </a:ln>
                <a:solidFill>
                  <a:srgbClr val="0041DC"/>
                </a:solidFill>
                <a:effectLst/>
                <a:uLnTx/>
                <a:uFillTx/>
                <a:latin typeface="Calibri"/>
                <a:ea typeface="Roboto"/>
                <a:cs typeface="Roboto"/>
              </a:rPr>
              <a:t>tekoälystä</a:t>
            </a:r>
            <a:r>
              <a:rPr lang="en-US" sz="4000" b="1">
                <a:solidFill>
                  <a:srgbClr val="0041DC"/>
                </a:solidFill>
                <a:latin typeface="Calibri"/>
                <a:ea typeface="Roboto"/>
                <a:cs typeface="Roboto"/>
              </a:rPr>
              <a:t>?</a:t>
            </a:r>
            <a:endParaRPr lang="fi-FI"/>
          </a:p>
        </p:txBody>
      </p:sp>
      <p:sp>
        <p:nvSpPr>
          <p:cNvPr id="2" name="Tekstiruutu 1">
            <a:extLst>
              <a:ext uri="{FF2B5EF4-FFF2-40B4-BE49-F238E27FC236}">
                <a16:creationId xmlns:a16="http://schemas.microsoft.com/office/drawing/2014/main" id="{2855FB4E-2197-9140-D824-178A163FBE3B}"/>
              </a:ext>
            </a:extLst>
          </p:cNvPr>
          <p:cNvSpPr txBox="1"/>
          <p:nvPr/>
        </p:nvSpPr>
        <p:spPr>
          <a:xfrm>
            <a:off x="3037115" y="6305687"/>
            <a:ext cx="3595382" cy="646331"/>
          </a:xfrm>
          <a:prstGeom prst="rect">
            <a:avLst/>
          </a:prstGeom>
          <a:noFill/>
        </p:spPr>
        <p:txBody>
          <a:bodyPr wrap="square" rtlCol="0">
            <a:spAutoFit/>
          </a:bodyPr>
          <a:lstStyle/>
          <a:p>
            <a:r>
              <a:rPr lang="en-US" dirty="0">
                <a:ea typeface="+mn-lt"/>
                <a:cs typeface="+mn-lt"/>
                <a:hlinkClick r:id="rId3"/>
              </a:rPr>
              <a:t>http://oph.fi/</a:t>
            </a:r>
            <a:r>
              <a:rPr lang="en-US" dirty="0" err="1">
                <a:ea typeface="+mn-lt"/>
                <a:cs typeface="+mn-lt"/>
                <a:hlinkClick r:id="rId3"/>
              </a:rPr>
              <a:t>tekoälyosaaminen</a:t>
            </a:r>
            <a:endParaRPr lang="en-US" dirty="0">
              <a:ea typeface="+mn-lt"/>
              <a:cs typeface="+mn-lt"/>
            </a:endParaRPr>
          </a:p>
          <a:p>
            <a:endParaRPr lang="fi-FI" dirty="0"/>
          </a:p>
        </p:txBody>
      </p:sp>
      <p:sp>
        <p:nvSpPr>
          <p:cNvPr id="3" name="Tekstiruutu 2">
            <a:extLst>
              <a:ext uri="{FF2B5EF4-FFF2-40B4-BE49-F238E27FC236}">
                <a16:creationId xmlns:a16="http://schemas.microsoft.com/office/drawing/2014/main" id="{2B180595-B03D-C426-0F0A-FD737B82E00F}"/>
              </a:ext>
            </a:extLst>
          </p:cNvPr>
          <p:cNvSpPr txBox="1"/>
          <p:nvPr/>
        </p:nvSpPr>
        <p:spPr>
          <a:xfrm>
            <a:off x="3037115" y="6029427"/>
            <a:ext cx="1794081" cy="369332"/>
          </a:xfrm>
          <a:prstGeom prst="rect">
            <a:avLst/>
          </a:prstGeom>
          <a:noFill/>
        </p:spPr>
        <p:txBody>
          <a:bodyPr wrap="none" rtlCol="0">
            <a:spAutoFit/>
          </a:bodyPr>
          <a:lstStyle/>
          <a:p>
            <a:r>
              <a:rPr lang="fi-FI" dirty="0"/>
              <a:t>Lähde: OPH 2025</a:t>
            </a:r>
          </a:p>
        </p:txBody>
      </p:sp>
    </p:spTree>
    <p:extLst>
      <p:ext uri="{BB962C8B-B14F-4D97-AF65-F5344CB8AC3E}">
        <p14:creationId xmlns:p14="http://schemas.microsoft.com/office/powerpoint/2010/main" val="422074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231EF1C-2358-CF78-BE45-218B9D4DD145}"/>
              </a:ext>
            </a:extLst>
          </p:cNvPr>
          <p:cNvSpPr>
            <a:spLocks noGrp="1"/>
          </p:cNvSpPr>
          <p:nvPr>
            <p:ph type="title"/>
          </p:nvPr>
        </p:nvSpPr>
        <p:spPr>
          <a:xfrm>
            <a:off x="789560" y="822328"/>
            <a:ext cx="10515600" cy="1325563"/>
          </a:xfrm>
        </p:spPr>
        <p:txBody>
          <a:bodyPr anchor="t">
            <a:normAutofit/>
          </a:bodyPr>
          <a:lstStyle/>
          <a:p>
            <a:br>
              <a:rPr lang="en-US" sz="1200" b="0">
                <a:solidFill>
                  <a:srgbClr val="212529"/>
                </a:solidFill>
                <a:latin typeface="Roboto"/>
                <a:ea typeface="Roboto"/>
                <a:cs typeface="Roboto"/>
              </a:rPr>
            </a:br>
            <a:r>
              <a:rPr lang="en-US" err="1">
                <a:solidFill>
                  <a:srgbClr val="0041DC"/>
                </a:solidFill>
                <a:latin typeface="Calibri"/>
                <a:ea typeface="Calibri"/>
                <a:cs typeface="Calibri"/>
              </a:rPr>
              <a:t>Tekoälyn</a:t>
            </a:r>
            <a:r>
              <a:rPr lang="en-US"/>
              <a:t> </a:t>
            </a:r>
            <a:r>
              <a:rPr lang="en-US" err="1"/>
              <a:t>hyödyntäminen</a:t>
            </a:r>
            <a:r>
              <a:rPr lang="en-US"/>
              <a:t> </a:t>
            </a:r>
            <a:r>
              <a:rPr lang="en-US" err="1"/>
              <a:t>työprosessissa</a:t>
            </a:r>
            <a:r>
              <a:rPr lang="en-US"/>
              <a:t> 15 </a:t>
            </a:r>
            <a:r>
              <a:rPr lang="en-US" err="1"/>
              <a:t>osp</a:t>
            </a:r>
            <a:r>
              <a:rPr lang="en-US"/>
              <a:t> </a:t>
            </a:r>
            <a:endParaRPr lang="en-US">
              <a:ea typeface="Calibri"/>
              <a:cs typeface="Calibri"/>
            </a:endParaRPr>
          </a:p>
        </p:txBody>
      </p:sp>
      <p:sp>
        <p:nvSpPr>
          <p:cNvPr id="3" name="Sisällön paikkamerkki 2">
            <a:extLst>
              <a:ext uri="{FF2B5EF4-FFF2-40B4-BE49-F238E27FC236}">
                <a16:creationId xmlns:a16="http://schemas.microsoft.com/office/drawing/2014/main" id="{409D53E9-A320-7755-B7F5-B33CFA96D7B0}"/>
              </a:ext>
            </a:extLst>
          </p:cNvPr>
          <p:cNvSpPr>
            <a:spLocks noGrp="1"/>
          </p:cNvSpPr>
          <p:nvPr>
            <p:ph sz="half" idx="1"/>
          </p:nvPr>
        </p:nvSpPr>
        <p:spPr>
          <a:xfrm>
            <a:off x="788400" y="2304000"/>
            <a:ext cx="5320570" cy="3870000"/>
          </a:xfrm>
        </p:spPr>
        <p:txBody>
          <a:bodyPr vert="horz" lIns="91440" tIns="45720" rIns="91440" bIns="45720" rtlCol="0">
            <a:normAutofit/>
          </a:bodyPr>
          <a:lstStyle/>
          <a:p>
            <a:pPr marL="360045" indent="-360045"/>
            <a:r>
              <a:rPr lang="fi-FI" sz="1700"/>
              <a:t>Auttaa ymmärtämään tekoälyä ilmiönä ja sen eri osa-alueita sekä toimintalogiikkaa</a:t>
            </a:r>
          </a:p>
          <a:p>
            <a:pPr marL="360045" indent="-360045"/>
            <a:r>
              <a:rPr lang="fi-FI" sz="1700"/>
              <a:t>Opiskelija oppii tunnistamaan tekoälyn hyödyntämismahdollisuuksia omalla alalla</a:t>
            </a:r>
          </a:p>
          <a:p>
            <a:pPr marL="360045" indent="-360045"/>
            <a:r>
              <a:rPr lang="fi-FI" sz="1700"/>
              <a:t>Ohjaa tekoälyn turvalliseen ja vastuulliseen käyttöön työprosessissa sekä kiinnittämään huomioita kehotteiden muotoiluun sekä huomioimaan tekijänoikeudet sekä tietosuojaan ja –turvaan liittyviä riskejä</a:t>
            </a:r>
          </a:p>
          <a:p>
            <a:pPr marL="360045" indent="-360045"/>
            <a:endParaRPr lang="fi-FI" sz="1700"/>
          </a:p>
          <a:p>
            <a:pPr marL="0" indent="0">
              <a:buNone/>
            </a:pPr>
            <a:r>
              <a:rPr lang="fi-FI" sz="1700"/>
              <a:t> </a:t>
            </a:r>
          </a:p>
        </p:txBody>
      </p:sp>
      <p:pic>
        <p:nvPicPr>
          <p:cNvPr id="7" name="Kuva 6" descr="Kuva, joka sisältää kohteen vaate, teksti, kuvakaappaus, Ihmisen kasvot&#10;&#10;Tekoälyn luoma sisältö voi olla virheellistä.">
            <a:extLst>
              <a:ext uri="{FF2B5EF4-FFF2-40B4-BE49-F238E27FC236}">
                <a16:creationId xmlns:a16="http://schemas.microsoft.com/office/drawing/2014/main" id="{A1CF3B2A-F560-EA2F-2F8D-69B25B7925FA}"/>
              </a:ext>
            </a:extLst>
          </p:cNvPr>
          <p:cNvPicPr>
            <a:picLocks noChangeAspect="1"/>
          </p:cNvPicPr>
          <p:nvPr/>
        </p:nvPicPr>
        <p:blipFill>
          <a:blip r:embed="rId2"/>
          <a:srcRect l="6955" r="21239" b="1"/>
          <a:stretch/>
        </p:blipFill>
        <p:spPr>
          <a:xfrm>
            <a:off x="6229709" y="2145849"/>
            <a:ext cx="5530174" cy="3870000"/>
          </a:xfrm>
          <a:prstGeom prst="rect">
            <a:avLst/>
          </a:prstGeom>
          <a:noFill/>
        </p:spPr>
      </p:pic>
      <p:sp>
        <p:nvSpPr>
          <p:cNvPr id="4" name="Päivämäärän paikkamerkki 3">
            <a:extLst>
              <a:ext uri="{FF2B5EF4-FFF2-40B4-BE49-F238E27FC236}">
                <a16:creationId xmlns:a16="http://schemas.microsoft.com/office/drawing/2014/main" id="{9C650B52-5F3E-B66D-9B31-FBA30B54BFC9}"/>
              </a:ext>
            </a:extLst>
          </p:cNvPr>
          <p:cNvSpPr>
            <a:spLocks noGrp="1"/>
          </p:cNvSpPr>
          <p:nvPr>
            <p:ph type="dt" sz="half" idx="10"/>
          </p:nvPr>
        </p:nvSpPr>
        <p:spPr>
          <a:xfrm>
            <a:off x="896568" y="6305687"/>
            <a:ext cx="883594" cy="262309"/>
          </a:xfrm>
        </p:spPr>
        <p:txBody>
          <a:bodyPr anchor="ctr">
            <a:normAutofit/>
          </a:bodyPr>
          <a:lstStyle/>
          <a:p>
            <a:pPr>
              <a:spcAft>
                <a:spcPts val="600"/>
              </a:spcAft>
            </a:pPr>
            <a:fld id="{5A93E190-C3B8-4F0D-BC5A-414A6F0316F6}" type="datetime1">
              <a:rPr lang="en-GB" smtClean="0"/>
              <a:pPr>
                <a:spcAft>
                  <a:spcPts val="600"/>
                </a:spcAft>
              </a:pPr>
              <a:t>28/04/2025</a:t>
            </a:fld>
            <a:endParaRPr lang="en-GB"/>
          </a:p>
        </p:txBody>
      </p:sp>
      <p:sp>
        <p:nvSpPr>
          <p:cNvPr id="5" name="Alatunnisteen paikkamerkki 4">
            <a:extLst>
              <a:ext uri="{FF2B5EF4-FFF2-40B4-BE49-F238E27FC236}">
                <a16:creationId xmlns:a16="http://schemas.microsoft.com/office/drawing/2014/main" id="{90B8F5DB-B880-0E24-DB33-6448B7235451}"/>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err="1"/>
              <a:t>Opetushallitus</a:t>
            </a:r>
            <a:endParaRPr lang="en-GB"/>
          </a:p>
        </p:txBody>
      </p:sp>
      <p:sp>
        <p:nvSpPr>
          <p:cNvPr id="6" name="Dian numeron paikkamerkki 5">
            <a:extLst>
              <a:ext uri="{FF2B5EF4-FFF2-40B4-BE49-F238E27FC236}">
                <a16:creationId xmlns:a16="http://schemas.microsoft.com/office/drawing/2014/main" id="{EC24EA77-2EAA-84AD-0789-EBEE832594A7}"/>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16</a:t>
            </a:fld>
            <a:endParaRPr lang="en-GB"/>
          </a:p>
        </p:txBody>
      </p:sp>
      <p:sp>
        <p:nvSpPr>
          <p:cNvPr id="8" name="Tekstiruutu 7">
            <a:extLst>
              <a:ext uri="{FF2B5EF4-FFF2-40B4-BE49-F238E27FC236}">
                <a16:creationId xmlns:a16="http://schemas.microsoft.com/office/drawing/2014/main" id="{7F1DB9FC-6DBF-B0CF-4671-CA5F00EE80A0}"/>
              </a:ext>
            </a:extLst>
          </p:cNvPr>
          <p:cNvSpPr txBox="1"/>
          <p:nvPr/>
        </p:nvSpPr>
        <p:spPr>
          <a:xfrm>
            <a:off x="6273259" y="6162647"/>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a:ea typeface="Calibri"/>
                <a:cs typeface="Calibri"/>
              </a:rPr>
              <a:t>Kuva luotu tekoälyllä (</a:t>
            </a:r>
            <a:r>
              <a:rPr lang="fi-FI" err="1">
                <a:ea typeface="Calibri"/>
                <a:cs typeface="Calibri"/>
              </a:rPr>
              <a:t>Copilot</a:t>
            </a:r>
            <a:r>
              <a:rPr lang="fi-FI">
                <a:ea typeface="Calibri"/>
                <a:cs typeface="Calibri"/>
              </a:rPr>
              <a:t>)</a:t>
            </a:r>
            <a:endParaRPr lang="fi-FI"/>
          </a:p>
        </p:txBody>
      </p:sp>
    </p:spTree>
    <p:extLst>
      <p:ext uri="{BB962C8B-B14F-4D97-AF65-F5344CB8AC3E}">
        <p14:creationId xmlns:p14="http://schemas.microsoft.com/office/powerpoint/2010/main" val="239602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63B83A-B1FD-2596-7652-1BC00AC14DCC}"/>
              </a:ext>
            </a:extLst>
          </p:cNvPr>
          <p:cNvSpPr>
            <a:spLocks noGrp="1"/>
          </p:cNvSpPr>
          <p:nvPr>
            <p:ph type="title"/>
          </p:nvPr>
        </p:nvSpPr>
        <p:spPr>
          <a:xfrm>
            <a:off x="789560" y="822328"/>
            <a:ext cx="10515600" cy="1325563"/>
          </a:xfrm>
        </p:spPr>
        <p:txBody>
          <a:bodyPr anchor="t">
            <a:normAutofit/>
          </a:bodyPr>
          <a:lstStyle/>
          <a:p>
            <a:r>
              <a:rPr lang="fi-FI" dirty="0"/>
              <a:t>Vihreän siirtymän edistäminen, 15 </a:t>
            </a:r>
            <a:r>
              <a:rPr lang="fi-FI" dirty="0" err="1"/>
              <a:t>osp</a:t>
            </a:r>
            <a:endParaRPr lang="fi-FI" dirty="0"/>
          </a:p>
        </p:txBody>
      </p:sp>
      <p:sp>
        <p:nvSpPr>
          <p:cNvPr id="3" name="Sisällön paikkamerkki 2">
            <a:extLst>
              <a:ext uri="{FF2B5EF4-FFF2-40B4-BE49-F238E27FC236}">
                <a16:creationId xmlns:a16="http://schemas.microsoft.com/office/drawing/2014/main" id="{75435AFF-0FC7-D9A6-D035-EEDFC3938DDE}"/>
              </a:ext>
            </a:extLst>
          </p:cNvPr>
          <p:cNvSpPr>
            <a:spLocks noGrp="1"/>
          </p:cNvSpPr>
          <p:nvPr>
            <p:ph sz="half" idx="1"/>
          </p:nvPr>
        </p:nvSpPr>
        <p:spPr>
          <a:xfrm>
            <a:off x="788399" y="2147891"/>
            <a:ext cx="8235858" cy="4026109"/>
          </a:xfrm>
        </p:spPr>
        <p:txBody>
          <a:bodyPr>
            <a:normAutofit fontScale="85000" lnSpcReduction="20000"/>
          </a:bodyPr>
          <a:lstStyle/>
          <a:p>
            <a:r>
              <a:rPr lang="fi-FI" dirty="0"/>
              <a:t>Tutkinnon osa auttaa ymmärtämään vihreän siirtymän tavoitteita ja käsitteitä sekä vihreän siirtymän merkityksen talouskasvulle ja ympäristön kestävyydelle. Keskeistä on systeemisyyden ymmärrys. </a:t>
            </a:r>
          </a:p>
          <a:p>
            <a:r>
              <a:rPr lang="fi-FI" dirty="0"/>
              <a:t>Opiskelija oppii tunnistamaan oman toimialan ympäristövaikutuksia ja -velvoitteita sekä tietää, millaisia muutoksia tarvitaan ja miten vihreää siirtymää voidaan alalla vahvistaa. </a:t>
            </a:r>
          </a:p>
          <a:p>
            <a:r>
              <a:rPr lang="fi-FI" dirty="0"/>
              <a:t>Tutkinnon osassa opiskelija ideoi ja toteuttaa konkreettisia toimenpiteitä vihreän siirtymän vahvistamiseksi omalla alallaan.</a:t>
            </a:r>
          </a:p>
          <a:p>
            <a:r>
              <a:rPr lang="fi-FI" dirty="0"/>
              <a:t>Työtehtävät voivat kohdistua työpaikan, tuotteen tai palvelun vihreän siirtymän edistämisen toimenpiteisiin.</a:t>
            </a:r>
          </a:p>
          <a:p>
            <a:r>
              <a:rPr lang="fi-FI" sz="2000" b="1" dirty="0">
                <a:solidFill>
                  <a:schemeClr val="accent5">
                    <a:lumMod val="60000"/>
                    <a:lumOff val="40000"/>
                  </a:schemeClr>
                </a:solidFill>
              </a:rPr>
              <a:t>Liiketoiminta: </a:t>
            </a:r>
            <a:r>
              <a:rPr lang="fi-FI" b="1" dirty="0">
                <a:solidFill>
                  <a:schemeClr val="accent5">
                    <a:lumMod val="60000"/>
                    <a:lumOff val="40000"/>
                  </a:schemeClr>
                </a:solidFill>
              </a:rPr>
              <a:t>esimerkkejä käytännön soveltamisesta: </a:t>
            </a:r>
            <a:r>
              <a:rPr lang="fi-FI" sz="2000" dirty="0"/>
              <a:t>Vastuullisuuden brändäys eli ympäristövastuullisuuden korostaminen yrityksen imagossa. Siirtyminen uusiutuviin ja päästöttömiin energialähteisiin organisaatiossa. Tuotteen koko arvoketjun ympäristövastuullisuuden huomioiminen. Asiakkaiden opastaminen kestävien valintojen tekemisessä. </a:t>
            </a:r>
          </a:p>
          <a:p>
            <a:pPr marL="0" indent="0">
              <a:buNone/>
            </a:pPr>
            <a:endParaRPr lang="fi-FI" dirty="0"/>
          </a:p>
          <a:p>
            <a:endParaRPr lang="fi-FI" sz="1600" dirty="0"/>
          </a:p>
        </p:txBody>
      </p:sp>
      <p:pic>
        <p:nvPicPr>
          <p:cNvPr id="8" name="Kuva 7" descr="Uusiutuva energia tasaisella täytöllä">
            <a:extLst>
              <a:ext uri="{FF2B5EF4-FFF2-40B4-BE49-F238E27FC236}">
                <a16:creationId xmlns:a16="http://schemas.microsoft.com/office/drawing/2014/main" id="{4047628F-7C48-E28E-86E3-6880B2F078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98074" y="2575457"/>
            <a:ext cx="1707086" cy="1707086"/>
          </a:xfrm>
          <a:prstGeom prst="rect">
            <a:avLst/>
          </a:prstGeom>
        </p:spPr>
      </p:pic>
      <p:sp>
        <p:nvSpPr>
          <p:cNvPr id="4" name="Päivämäärän paikkamerkki 3">
            <a:extLst>
              <a:ext uri="{FF2B5EF4-FFF2-40B4-BE49-F238E27FC236}">
                <a16:creationId xmlns:a16="http://schemas.microsoft.com/office/drawing/2014/main" id="{9EE2FA2E-1A00-7CC1-887F-E545A110A35C}"/>
              </a:ext>
            </a:extLst>
          </p:cNvPr>
          <p:cNvSpPr>
            <a:spLocks noGrp="1"/>
          </p:cNvSpPr>
          <p:nvPr>
            <p:ph type="dt" sz="half" idx="10"/>
          </p:nvPr>
        </p:nvSpPr>
        <p:spPr>
          <a:xfrm>
            <a:off x="896568" y="6305687"/>
            <a:ext cx="883594" cy="262309"/>
          </a:xfrm>
        </p:spPr>
        <p:txBody>
          <a:bodyPr anchor="ctr">
            <a:normAutofit/>
          </a:bodyPr>
          <a:lstStyle/>
          <a:p>
            <a:pPr>
              <a:spcAft>
                <a:spcPts val="600"/>
              </a:spcAft>
            </a:pPr>
            <a:fld id="{5A93E190-C3B8-4F0D-BC5A-414A6F0316F6}" type="datetime1">
              <a:rPr lang="en-GB" smtClean="0"/>
              <a:pPr>
                <a:spcAft>
                  <a:spcPts val="600"/>
                </a:spcAft>
              </a:pPr>
              <a:t>28/04/2025</a:t>
            </a:fld>
            <a:endParaRPr lang="en-GB"/>
          </a:p>
        </p:txBody>
      </p:sp>
      <p:sp>
        <p:nvSpPr>
          <p:cNvPr id="5" name="Alatunnisteen paikkamerkki 4">
            <a:extLst>
              <a:ext uri="{FF2B5EF4-FFF2-40B4-BE49-F238E27FC236}">
                <a16:creationId xmlns:a16="http://schemas.microsoft.com/office/drawing/2014/main" id="{73846BD6-69A8-627D-4847-05703249FFEB}"/>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sp>
        <p:nvSpPr>
          <p:cNvPr id="6" name="Dian numeron paikkamerkki 5">
            <a:extLst>
              <a:ext uri="{FF2B5EF4-FFF2-40B4-BE49-F238E27FC236}">
                <a16:creationId xmlns:a16="http://schemas.microsoft.com/office/drawing/2014/main" id="{46018B2A-E0E9-DEFC-FF4F-559BDF02D340}"/>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17</a:t>
            </a:fld>
            <a:endParaRPr lang="en-GB"/>
          </a:p>
        </p:txBody>
      </p:sp>
    </p:spTree>
    <p:extLst>
      <p:ext uri="{BB962C8B-B14F-4D97-AF65-F5344CB8AC3E}">
        <p14:creationId xmlns:p14="http://schemas.microsoft.com/office/powerpoint/2010/main" val="3694353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697D0F-98EC-5B6C-C5D1-F38AD623E7EF}"/>
              </a:ext>
            </a:extLst>
          </p:cNvPr>
          <p:cNvSpPr>
            <a:spLocks noGrp="1"/>
          </p:cNvSpPr>
          <p:nvPr>
            <p:ph type="title"/>
          </p:nvPr>
        </p:nvSpPr>
        <p:spPr>
          <a:xfrm>
            <a:off x="789560" y="822328"/>
            <a:ext cx="10515600" cy="1325563"/>
          </a:xfrm>
        </p:spPr>
        <p:txBody>
          <a:bodyPr anchor="t">
            <a:normAutofit/>
          </a:bodyPr>
          <a:lstStyle/>
          <a:p>
            <a:r>
              <a:rPr lang="fi-FI"/>
              <a:t>Digitalisaation edistäminen  30 </a:t>
            </a:r>
            <a:r>
              <a:rPr lang="fi-FI" err="1"/>
              <a:t>osp</a:t>
            </a:r>
            <a:r>
              <a:rPr lang="fi-FI"/>
              <a:t> -erikoisammattitutkinnon osan avulla</a:t>
            </a:r>
          </a:p>
        </p:txBody>
      </p:sp>
      <p:sp>
        <p:nvSpPr>
          <p:cNvPr id="3" name="Sisällön paikkamerkki 2">
            <a:extLst>
              <a:ext uri="{FF2B5EF4-FFF2-40B4-BE49-F238E27FC236}">
                <a16:creationId xmlns:a16="http://schemas.microsoft.com/office/drawing/2014/main" id="{1E704731-10A4-BC54-962E-801DA2CE95B6}"/>
              </a:ext>
            </a:extLst>
          </p:cNvPr>
          <p:cNvSpPr>
            <a:spLocks noGrp="1"/>
          </p:cNvSpPr>
          <p:nvPr>
            <p:ph sz="half" idx="1"/>
          </p:nvPr>
        </p:nvSpPr>
        <p:spPr>
          <a:xfrm>
            <a:off x="788400" y="2304000"/>
            <a:ext cx="5320570" cy="3870000"/>
          </a:xfrm>
        </p:spPr>
        <p:txBody>
          <a:bodyPr>
            <a:normAutofit/>
          </a:bodyPr>
          <a:lstStyle/>
          <a:p>
            <a:r>
              <a:rPr lang="fi-FI" b="0" i="0">
                <a:effectLst/>
              </a:rPr>
              <a:t>Tutkinnon osan avulla eri alojen ammattilaisten on mahdollista toteuttaa digitalisaatiota edistäviä toimenpiteitä omalla vastuualueellaan. </a:t>
            </a:r>
          </a:p>
          <a:p>
            <a:r>
              <a:rPr lang="fi-FI" b="0" i="0">
                <a:effectLst/>
              </a:rPr>
              <a:t>Työ omalla vastuualueella käynnistetään kartoittamalla nykytilaa sekä tunnistamalla laajasti digitalisaation hyödyntämismahdollisuuksia. </a:t>
            </a:r>
          </a:p>
          <a:p>
            <a:endParaRPr lang="fi-FI"/>
          </a:p>
        </p:txBody>
      </p:sp>
      <p:sp>
        <p:nvSpPr>
          <p:cNvPr id="4" name="Päivämäärän paikkamerkki 3">
            <a:extLst>
              <a:ext uri="{FF2B5EF4-FFF2-40B4-BE49-F238E27FC236}">
                <a16:creationId xmlns:a16="http://schemas.microsoft.com/office/drawing/2014/main" id="{3F456169-A228-0216-3193-0A8484249013}"/>
              </a:ext>
            </a:extLst>
          </p:cNvPr>
          <p:cNvSpPr>
            <a:spLocks noGrp="1"/>
          </p:cNvSpPr>
          <p:nvPr>
            <p:ph type="dt" sz="half" idx="10"/>
          </p:nvPr>
        </p:nvSpPr>
        <p:spPr>
          <a:xfrm>
            <a:off x="896568" y="6305687"/>
            <a:ext cx="883594" cy="262309"/>
          </a:xfrm>
        </p:spPr>
        <p:txBody>
          <a:bodyPr anchor="ctr">
            <a:normAutofit/>
          </a:bodyPr>
          <a:lstStyle/>
          <a:p>
            <a:pPr>
              <a:spcAft>
                <a:spcPts val="600"/>
              </a:spcAft>
            </a:pPr>
            <a:fld id="{5A93E190-C3B8-4F0D-BC5A-414A6F0316F6}" type="datetime1">
              <a:rPr lang="en-GB" smtClean="0"/>
              <a:pPr>
                <a:spcAft>
                  <a:spcPts val="600"/>
                </a:spcAft>
              </a:pPr>
              <a:t>28/04/2025</a:t>
            </a:fld>
            <a:endParaRPr lang="en-GB"/>
          </a:p>
        </p:txBody>
      </p:sp>
      <p:sp>
        <p:nvSpPr>
          <p:cNvPr id="5" name="Alatunnisteen paikkamerkki 4">
            <a:extLst>
              <a:ext uri="{FF2B5EF4-FFF2-40B4-BE49-F238E27FC236}">
                <a16:creationId xmlns:a16="http://schemas.microsoft.com/office/drawing/2014/main" id="{35EF1B52-320B-0D94-6610-64DB15ED7119}"/>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sp>
        <p:nvSpPr>
          <p:cNvPr id="6" name="Dian numeron paikkamerkki 5">
            <a:extLst>
              <a:ext uri="{FF2B5EF4-FFF2-40B4-BE49-F238E27FC236}">
                <a16:creationId xmlns:a16="http://schemas.microsoft.com/office/drawing/2014/main" id="{D9D63B8B-6FC8-3163-8342-C45B1F099DFF}"/>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18</a:t>
            </a:fld>
            <a:endParaRPr lang="en-GB"/>
          </a:p>
        </p:txBody>
      </p:sp>
      <p:pic>
        <p:nvPicPr>
          <p:cNvPr id="8" name="Kuva 7">
            <a:extLst>
              <a:ext uri="{FF2B5EF4-FFF2-40B4-BE49-F238E27FC236}">
                <a16:creationId xmlns:a16="http://schemas.microsoft.com/office/drawing/2014/main" id="{AB74F636-6215-2CEB-FBC7-86C6F888A03E}"/>
              </a:ext>
            </a:extLst>
          </p:cNvPr>
          <p:cNvPicPr>
            <a:picLocks noChangeAspect="1"/>
          </p:cNvPicPr>
          <p:nvPr/>
        </p:nvPicPr>
        <p:blipFill>
          <a:blip r:embed="rId2"/>
          <a:srcRect l="9370"/>
          <a:stretch/>
        </p:blipFill>
        <p:spPr>
          <a:xfrm>
            <a:off x="6303963" y="2403475"/>
            <a:ext cx="5888037" cy="3443288"/>
          </a:xfrm>
          <a:prstGeom prst="rect">
            <a:avLst/>
          </a:prstGeom>
          <a:noFill/>
        </p:spPr>
      </p:pic>
    </p:spTree>
    <p:extLst>
      <p:ext uri="{BB962C8B-B14F-4D97-AF65-F5344CB8AC3E}">
        <p14:creationId xmlns:p14="http://schemas.microsoft.com/office/powerpoint/2010/main" val="1679300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07C2BB-04D8-61AE-F773-7865A02E9A15}"/>
              </a:ext>
            </a:extLst>
          </p:cNvPr>
          <p:cNvSpPr>
            <a:spLocks noGrp="1"/>
          </p:cNvSpPr>
          <p:nvPr>
            <p:ph type="title"/>
          </p:nvPr>
        </p:nvSpPr>
        <p:spPr>
          <a:xfrm>
            <a:off x="789560" y="822328"/>
            <a:ext cx="10515600" cy="1325563"/>
          </a:xfrm>
        </p:spPr>
        <p:txBody>
          <a:bodyPr anchor="t">
            <a:normAutofit/>
          </a:bodyPr>
          <a:lstStyle/>
          <a:p>
            <a:r>
              <a:rPr lang="fi-FI"/>
              <a:t>Kokeilukulttuurin edistämiseksi: </a:t>
            </a:r>
            <a:br>
              <a:rPr lang="fi-FI"/>
            </a:br>
            <a:r>
              <a:rPr lang="fi-FI"/>
              <a:t>Kehittyvien teknologioiden kokeilu 30 </a:t>
            </a:r>
            <a:r>
              <a:rPr lang="fi-FI" err="1"/>
              <a:t>osp</a:t>
            </a:r>
            <a:endParaRPr lang="fi-FI"/>
          </a:p>
        </p:txBody>
      </p:sp>
      <p:sp>
        <p:nvSpPr>
          <p:cNvPr id="3" name="Sisällön paikkamerkki 2">
            <a:extLst>
              <a:ext uri="{FF2B5EF4-FFF2-40B4-BE49-F238E27FC236}">
                <a16:creationId xmlns:a16="http://schemas.microsoft.com/office/drawing/2014/main" id="{6978E88E-0F7D-F200-F53A-14A0A3447562}"/>
              </a:ext>
            </a:extLst>
          </p:cNvPr>
          <p:cNvSpPr>
            <a:spLocks noGrp="1"/>
          </p:cNvSpPr>
          <p:nvPr>
            <p:ph sz="half" idx="1"/>
          </p:nvPr>
        </p:nvSpPr>
        <p:spPr>
          <a:xfrm>
            <a:off x="788400" y="2304000"/>
            <a:ext cx="5320570" cy="3870000"/>
          </a:xfrm>
        </p:spPr>
        <p:txBody>
          <a:bodyPr vert="horz" lIns="91440" tIns="45720" rIns="91440" bIns="45720" rtlCol="0">
            <a:normAutofit/>
          </a:bodyPr>
          <a:lstStyle/>
          <a:p>
            <a:pPr marL="360045" indent="-360045"/>
            <a:r>
              <a:rPr lang="fi-FI"/>
              <a:t>Mahdollistaa hyvin erilaisten kehittyvien teknologioiden kokeilun </a:t>
            </a:r>
          </a:p>
          <a:p>
            <a:pPr marL="360045" indent="-360045"/>
            <a:r>
              <a:rPr lang="fi-FI"/>
              <a:t>Tärkeää, että kokeiltava tai käyttöönotettava teknologia tuo lisäarvoa sille organisaatiolle, jossa ammattitaito osoitetaan</a:t>
            </a:r>
          </a:p>
          <a:p>
            <a:pPr marL="360045" indent="-360045"/>
            <a:r>
              <a:rPr lang="fi-FI"/>
              <a:t>Kehittyvä teknologia voi olla esimerkiksi digitaalinen laite, palvelu tai muu yksittäinen teknologiaratkaisu tai niiden yhdistelmä</a:t>
            </a:r>
          </a:p>
          <a:p>
            <a:pPr marL="360045" indent="-360045"/>
            <a:r>
              <a:rPr lang="fi-FI"/>
              <a:t>Kokeilukulttuurin edistäminen </a:t>
            </a:r>
          </a:p>
          <a:p>
            <a:pPr marL="0" indent="0">
              <a:buNone/>
            </a:pPr>
            <a:endParaRPr lang="fi-FI"/>
          </a:p>
        </p:txBody>
      </p:sp>
      <p:sp>
        <p:nvSpPr>
          <p:cNvPr id="4" name="Päivämäärän paikkamerkki 3">
            <a:extLst>
              <a:ext uri="{FF2B5EF4-FFF2-40B4-BE49-F238E27FC236}">
                <a16:creationId xmlns:a16="http://schemas.microsoft.com/office/drawing/2014/main" id="{1354C0F6-45FF-4399-C1A5-227B998E767A}"/>
              </a:ext>
            </a:extLst>
          </p:cNvPr>
          <p:cNvSpPr>
            <a:spLocks noGrp="1"/>
          </p:cNvSpPr>
          <p:nvPr>
            <p:ph type="dt" sz="half" idx="10"/>
          </p:nvPr>
        </p:nvSpPr>
        <p:spPr>
          <a:xfrm>
            <a:off x="896568" y="6305687"/>
            <a:ext cx="883594" cy="262309"/>
          </a:xfrm>
        </p:spPr>
        <p:txBody>
          <a:bodyPr anchor="ctr">
            <a:normAutofit/>
          </a:bodyPr>
          <a:lstStyle/>
          <a:p>
            <a:pPr>
              <a:spcAft>
                <a:spcPts val="600"/>
              </a:spcAft>
            </a:pPr>
            <a:fld id="{5A93E190-C3B8-4F0D-BC5A-414A6F0316F6}" type="datetime1">
              <a:rPr lang="en-GB" smtClean="0"/>
              <a:pPr>
                <a:spcAft>
                  <a:spcPts val="600"/>
                </a:spcAft>
              </a:pPr>
              <a:t>28/04/2025</a:t>
            </a:fld>
            <a:endParaRPr lang="en-GB"/>
          </a:p>
        </p:txBody>
      </p:sp>
      <p:sp>
        <p:nvSpPr>
          <p:cNvPr id="5" name="Alatunnisteen paikkamerkki 4">
            <a:extLst>
              <a:ext uri="{FF2B5EF4-FFF2-40B4-BE49-F238E27FC236}">
                <a16:creationId xmlns:a16="http://schemas.microsoft.com/office/drawing/2014/main" id="{A3F0FF61-6298-641A-3EC9-A7C50517A2C2}"/>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err="1"/>
              <a:t>Opetushallitus</a:t>
            </a:r>
            <a:endParaRPr lang="en-GB"/>
          </a:p>
        </p:txBody>
      </p:sp>
      <p:sp>
        <p:nvSpPr>
          <p:cNvPr id="6" name="Dian numeron paikkamerkki 5">
            <a:extLst>
              <a:ext uri="{FF2B5EF4-FFF2-40B4-BE49-F238E27FC236}">
                <a16:creationId xmlns:a16="http://schemas.microsoft.com/office/drawing/2014/main" id="{5D3D2B63-8CB2-7A20-829B-57E7282DAE89}"/>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19</a:t>
            </a:fld>
            <a:endParaRPr lang="en-GB"/>
          </a:p>
        </p:txBody>
      </p:sp>
      <p:sp>
        <p:nvSpPr>
          <p:cNvPr id="11" name="Tekstiruutu 10">
            <a:extLst>
              <a:ext uri="{FF2B5EF4-FFF2-40B4-BE49-F238E27FC236}">
                <a16:creationId xmlns:a16="http://schemas.microsoft.com/office/drawing/2014/main" id="{85D7EE77-2B06-DDB4-3B60-E0B034BE0AB7}"/>
              </a:ext>
            </a:extLst>
          </p:cNvPr>
          <p:cNvSpPr txBox="1"/>
          <p:nvPr/>
        </p:nvSpPr>
        <p:spPr>
          <a:xfrm>
            <a:off x="6634211" y="5534431"/>
            <a:ext cx="1303242" cy="369332"/>
          </a:xfrm>
          <a:prstGeom prst="rect">
            <a:avLst/>
          </a:prstGeom>
          <a:noFill/>
        </p:spPr>
        <p:txBody>
          <a:bodyPr wrap="none" rtlCol="0">
            <a:spAutoFit/>
          </a:bodyPr>
          <a:lstStyle/>
          <a:p>
            <a:r>
              <a:rPr lang="fi-FI"/>
              <a:t>Kuvituskuva</a:t>
            </a:r>
          </a:p>
        </p:txBody>
      </p:sp>
      <p:pic>
        <p:nvPicPr>
          <p:cNvPr id="13" name="Kuva 12" descr="Työntekijä skannaamassa varastoa">
            <a:extLst>
              <a:ext uri="{FF2B5EF4-FFF2-40B4-BE49-F238E27FC236}">
                <a16:creationId xmlns:a16="http://schemas.microsoft.com/office/drawing/2014/main" id="{AD9D1685-F57A-8348-7326-2D9B7B1EAA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6185" y="2242639"/>
            <a:ext cx="4938894" cy="3291792"/>
          </a:xfrm>
          <a:prstGeom prst="rect">
            <a:avLst/>
          </a:prstGeom>
        </p:spPr>
      </p:pic>
    </p:spTree>
    <p:extLst>
      <p:ext uri="{BB962C8B-B14F-4D97-AF65-F5344CB8AC3E}">
        <p14:creationId xmlns:p14="http://schemas.microsoft.com/office/powerpoint/2010/main" val="675931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57CC09-3A54-68E0-DC0F-E4C1352FD123}"/>
              </a:ext>
            </a:extLst>
          </p:cNvPr>
          <p:cNvSpPr>
            <a:spLocks noGrp="1"/>
          </p:cNvSpPr>
          <p:nvPr>
            <p:ph type="title"/>
          </p:nvPr>
        </p:nvSpPr>
        <p:spPr/>
        <p:txBody>
          <a:bodyPr/>
          <a:lstStyle/>
          <a:p>
            <a:r>
              <a:rPr lang="fi-FI" dirty="0"/>
              <a:t>Kiertotaloustoiminnan kehittäminen, 30 </a:t>
            </a:r>
            <a:r>
              <a:rPr lang="fi-FI" dirty="0" err="1"/>
              <a:t>osp</a:t>
            </a:r>
            <a:endParaRPr lang="fi-FI" dirty="0"/>
          </a:p>
        </p:txBody>
      </p:sp>
      <p:sp>
        <p:nvSpPr>
          <p:cNvPr id="3" name="Sisällön paikkamerkki 2">
            <a:extLst>
              <a:ext uri="{FF2B5EF4-FFF2-40B4-BE49-F238E27FC236}">
                <a16:creationId xmlns:a16="http://schemas.microsoft.com/office/drawing/2014/main" id="{A25B7F40-1087-B62D-F212-6F4108D5F237}"/>
              </a:ext>
            </a:extLst>
          </p:cNvPr>
          <p:cNvSpPr>
            <a:spLocks noGrp="1"/>
          </p:cNvSpPr>
          <p:nvPr>
            <p:ph idx="1"/>
          </p:nvPr>
        </p:nvSpPr>
        <p:spPr>
          <a:xfrm>
            <a:off x="851170" y="1663198"/>
            <a:ext cx="10515600" cy="3871507"/>
          </a:xfrm>
        </p:spPr>
        <p:txBody>
          <a:bodyPr/>
          <a:lstStyle/>
          <a:p>
            <a:r>
              <a:rPr lang="fi-FI" sz="2200" dirty="0"/>
              <a:t>Tutkinnossa osassa opiskelija oppii kiertotalouden käsitteet, periaatteet ja soveltamisen toimialalla sekä kiertotalouden yhteyden luonnon monimuotoisuuden ja hiilineutraaliuden vahvistamiseen.</a:t>
            </a:r>
          </a:p>
          <a:p>
            <a:r>
              <a:rPr lang="fi-FI" sz="2200" dirty="0"/>
              <a:t>Opiskelija oppii kiertotalouden erilaiset liiketoimintamallit sekä toimintaan liittyvät keskeiset säädökset ja standardit.</a:t>
            </a:r>
          </a:p>
          <a:p>
            <a:r>
              <a:rPr lang="fi-FI" sz="2200" dirty="0"/>
              <a:t>Tutkinnon osassa suunnitellaan joku kiertotalousratkaisu ja toteutetaan se tarvittavien yhteistyötahojen kanssa sekä arvioidaan kehitystyön vaikutusta.</a:t>
            </a:r>
          </a:p>
          <a:p>
            <a:r>
              <a:rPr lang="fi-FI" sz="2200" dirty="0"/>
              <a:t>Käytännön kehittäminen kohdistuu materiaalitehokkuuden ja kierrätettävyyden, jakamistalouden, tuote palveluna -konseptin kehittämiseen tai tuote-elinkaaren pidentämiseen. Toimenpiteitä voidaan tehdä valitun tuote- tai palvelukokonaisuuden, yrityksen liiketoiminnan tai sen määrätyn toimintaprosessin kehittämiseksi.</a:t>
            </a:r>
          </a:p>
        </p:txBody>
      </p:sp>
      <p:sp>
        <p:nvSpPr>
          <p:cNvPr id="4" name="Päivämäärän paikkamerkki 3">
            <a:extLst>
              <a:ext uri="{FF2B5EF4-FFF2-40B4-BE49-F238E27FC236}">
                <a16:creationId xmlns:a16="http://schemas.microsoft.com/office/drawing/2014/main" id="{1960CE0D-52F3-E3CD-683B-224B67ACBF96}"/>
              </a:ext>
            </a:extLst>
          </p:cNvPr>
          <p:cNvSpPr>
            <a:spLocks noGrp="1"/>
          </p:cNvSpPr>
          <p:nvPr>
            <p:ph type="dt" sz="half" idx="10"/>
          </p:nvPr>
        </p:nvSpPr>
        <p:spPr/>
        <p:txBody>
          <a:bodyPr/>
          <a:lstStyle/>
          <a:p>
            <a:fld id="{5A93E190-C3B8-4F0D-BC5A-414A6F0316F6}" type="datetime1">
              <a:rPr lang="en-GB" smtClean="0"/>
              <a:t>28/04/2025</a:t>
            </a:fld>
            <a:endParaRPr lang="en-GB" dirty="0"/>
          </a:p>
        </p:txBody>
      </p:sp>
      <p:sp>
        <p:nvSpPr>
          <p:cNvPr id="5" name="Alatunnisteen paikkamerkki 4">
            <a:extLst>
              <a:ext uri="{FF2B5EF4-FFF2-40B4-BE49-F238E27FC236}">
                <a16:creationId xmlns:a16="http://schemas.microsoft.com/office/drawing/2014/main" id="{EEC279A8-C418-65FB-167E-743C0B1209B0}"/>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92141D99-F00A-1AA5-FEE0-38765725ABF3}"/>
              </a:ext>
            </a:extLst>
          </p:cNvPr>
          <p:cNvSpPr>
            <a:spLocks noGrp="1"/>
          </p:cNvSpPr>
          <p:nvPr>
            <p:ph type="sldNum" sz="quarter" idx="12"/>
          </p:nvPr>
        </p:nvSpPr>
        <p:spPr/>
        <p:txBody>
          <a:bodyPr/>
          <a:lstStyle/>
          <a:p>
            <a:fld id="{A6E131DE-DA31-4CDF-828A-8EB206A3CD12}" type="slidenum">
              <a:rPr lang="en-GB" smtClean="0"/>
              <a:t>20</a:t>
            </a:fld>
            <a:endParaRPr lang="en-GB"/>
          </a:p>
        </p:txBody>
      </p:sp>
    </p:spTree>
    <p:extLst>
      <p:ext uri="{BB962C8B-B14F-4D97-AF65-F5344CB8AC3E}">
        <p14:creationId xmlns:p14="http://schemas.microsoft.com/office/powerpoint/2010/main" val="2818164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74217A-98EA-BD7D-4069-C953E7DAA6A2}"/>
              </a:ext>
            </a:extLst>
          </p:cNvPr>
          <p:cNvSpPr>
            <a:spLocks noGrp="1"/>
          </p:cNvSpPr>
          <p:nvPr>
            <p:ph type="title"/>
          </p:nvPr>
        </p:nvSpPr>
        <p:spPr>
          <a:xfrm>
            <a:off x="696962" y="208344"/>
            <a:ext cx="10515600" cy="1216241"/>
          </a:xfrm>
        </p:spPr>
        <p:txBody>
          <a:bodyPr/>
          <a:lstStyle/>
          <a:p>
            <a:r>
              <a:rPr lang="fi-FI" dirty="0"/>
              <a:t>Esimerkkejä käytännön soveltamisesta</a:t>
            </a:r>
          </a:p>
        </p:txBody>
      </p:sp>
      <p:sp>
        <p:nvSpPr>
          <p:cNvPr id="4" name="Päivämäärän paikkamerkki 3">
            <a:extLst>
              <a:ext uri="{FF2B5EF4-FFF2-40B4-BE49-F238E27FC236}">
                <a16:creationId xmlns:a16="http://schemas.microsoft.com/office/drawing/2014/main" id="{7B0BF989-E76D-5E2F-9E4B-8DAA269ECA0C}"/>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05A172E3-CEB6-8331-F1BF-3B363D933DB7}"/>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8F6FCFD4-6E1C-A108-E28B-BE591CE9AA33}"/>
              </a:ext>
            </a:extLst>
          </p:cNvPr>
          <p:cNvSpPr>
            <a:spLocks noGrp="1"/>
          </p:cNvSpPr>
          <p:nvPr>
            <p:ph type="sldNum" sz="quarter" idx="12"/>
          </p:nvPr>
        </p:nvSpPr>
        <p:spPr/>
        <p:txBody>
          <a:bodyPr/>
          <a:lstStyle/>
          <a:p>
            <a:fld id="{A6E131DE-DA31-4CDF-828A-8EB206A3CD12}" type="slidenum">
              <a:rPr lang="en-GB" smtClean="0"/>
              <a:t>21</a:t>
            </a:fld>
            <a:endParaRPr lang="en-GB"/>
          </a:p>
        </p:txBody>
      </p:sp>
      <p:sp>
        <p:nvSpPr>
          <p:cNvPr id="3" name="Sisällön paikkamerkki 2">
            <a:extLst>
              <a:ext uri="{FF2B5EF4-FFF2-40B4-BE49-F238E27FC236}">
                <a16:creationId xmlns:a16="http://schemas.microsoft.com/office/drawing/2014/main" id="{8914B855-F628-E255-BA13-8E555C7C236B}"/>
              </a:ext>
            </a:extLst>
          </p:cNvPr>
          <p:cNvSpPr>
            <a:spLocks noGrp="1"/>
          </p:cNvSpPr>
          <p:nvPr>
            <p:ph idx="1"/>
          </p:nvPr>
        </p:nvSpPr>
        <p:spPr>
          <a:xfrm>
            <a:off x="696962" y="1118886"/>
            <a:ext cx="7902752" cy="4620228"/>
          </a:xfrm>
          <a:solidFill>
            <a:schemeClr val="bg1"/>
          </a:solidFill>
        </p:spPr>
        <p:txBody>
          <a:bodyPr/>
          <a:lstStyle/>
          <a:p>
            <a:pPr marL="0" indent="0">
              <a:buNone/>
            </a:pPr>
            <a:r>
              <a:rPr lang="fi-FI" sz="1800" b="1" dirty="0">
                <a:solidFill>
                  <a:schemeClr val="accent5">
                    <a:lumMod val="60000"/>
                    <a:lumOff val="40000"/>
                  </a:schemeClr>
                </a:solidFill>
              </a:rPr>
              <a:t>Liiketoiminta: </a:t>
            </a:r>
          </a:p>
          <a:p>
            <a:r>
              <a:rPr lang="fi-FI" sz="2100" dirty="0"/>
              <a:t>Kestävien toimitusketjujen hallinta ja ympäristömyönteisten tuotteiden kehittäminen. </a:t>
            </a:r>
          </a:p>
          <a:p>
            <a:r>
              <a:rPr lang="fi-FI" sz="2100" dirty="0"/>
              <a:t>Tuotteiden elinkaaren pidentäminen huollon, korjaamisen ja uudelleenvalmistuksen avulla. </a:t>
            </a:r>
          </a:p>
          <a:p>
            <a:r>
              <a:rPr lang="fi-FI" sz="2100" dirty="0"/>
              <a:t>Kestävien tuotteiden ja materiaalien hankinta, kuten ekologiset ja kiertotaloustuotteisiin perustuvat materiaalit. </a:t>
            </a:r>
          </a:p>
          <a:p>
            <a:r>
              <a:rPr lang="fi-FI" sz="2100" dirty="0"/>
              <a:t>Tuote palveluna -konseptin kehittäminen (vuokraus ja muut kierrättämiseen perustuvat palvelut). Hävikin synnyn ehkäisy ja vähentäminen.</a:t>
            </a:r>
          </a:p>
          <a:p>
            <a:pPr marL="0" indent="0">
              <a:buNone/>
            </a:pPr>
            <a:endParaRPr lang="fi-FI" sz="1800" dirty="0"/>
          </a:p>
          <a:p>
            <a:pPr marL="0" indent="0">
              <a:buNone/>
            </a:pPr>
            <a:endParaRPr lang="fi-FI" sz="2000" dirty="0"/>
          </a:p>
          <a:p>
            <a:pPr marL="0" indent="0">
              <a:buNone/>
            </a:pPr>
            <a:endParaRPr lang="fi-FI" sz="2000" dirty="0"/>
          </a:p>
          <a:p>
            <a:pPr marL="0" indent="0">
              <a:buNone/>
            </a:pPr>
            <a:r>
              <a:rPr lang="fi-FI" sz="2000" dirty="0"/>
              <a:t>  </a:t>
            </a:r>
            <a:endParaRPr lang="fi-FI" sz="2000" dirty="0">
              <a:ea typeface="Calibri"/>
              <a:cs typeface="Calibri"/>
            </a:endParaRPr>
          </a:p>
          <a:p>
            <a:endParaRPr lang="fi-FI" dirty="0"/>
          </a:p>
        </p:txBody>
      </p:sp>
      <p:pic>
        <p:nvPicPr>
          <p:cNvPr id="8" name="Kuva 7" descr="Kierrätetään nuolia keskustelukuvake">
            <a:extLst>
              <a:ext uri="{FF2B5EF4-FFF2-40B4-BE49-F238E27FC236}">
                <a16:creationId xmlns:a16="http://schemas.microsoft.com/office/drawing/2014/main" id="{B313B4C2-4495-7145-424F-D94EDB1897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91154" y="2144486"/>
            <a:ext cx="3500845" cy="2188028"/>
          </a:xfrm>
          <a:prstGeom prst="rect">
            <a:avLst/>
          </a:prstGeom>
        </p:spPr>
      </p:pic>
      <p:sp>
        <p:nvSpPr>
          <p:cNvPr id="9" name="Tekstiruutu 8">
            <a:extLst>
              <a:ext uri="{FF2B5EF4-FFF2-40B4-BE49-F238E27FC236}">
                <a16:creationId xmlns:a16="http://schemas.microsoft.com/office/drawing/2014/main" id="{2E61DC4B-8118-E8A3-4BE1-A6264EA70616}"/>
              </a:ext>
            </a:extLst>
          </p:cNvPr>
          <p:cNvSpPr txBox="1"/>
          <p:nvPr/>
        </p:nvSpPr>
        <p:spPr>
          <a:xfrm>
            <a:off x="8599714" y="4431134"/>
            <a:ext cx="1303242" cy="369332"/>
          </a:xfrm>
          <a:prstGeom prst="rect">
            <a:avLst/>
          </a:prstGeom>
          <a:noFill/>
        </p:spPr>
        <p:txBody>
          <a:bodyPr wrap="none" rtlCol="0">
            <a:spAutoFit/>
          </a:bodyPr>
          <a:lstStyle/>
          <a:p>
            <a:r>
              <a:rPr lang="fi-FI" dirty="0"/>
              <a:t>Kuvituskuva</a:t>
            </a:r>
          </a:p>
        </p:txBody>
      </p:sp>
    </p:spTree>
    <p:extLst>
      <p:ext uri="{BB962C8B-B14F-4D97-AF65-F5344CB8AC3E}">
        <p14:creationId xmlns:p14="http://schemas.microsoft.com/office/powerpoint/2010/main" val="3912251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32271E-AE00-EDFE-A60C-4C71C5B24DDD}"/>
              </a:ext>
            </a:extLst>
          </p:cNvPr>
          <p:cNvSpPr>
            <a:spLocks noGrp="1"/>
          </p:cNvSpPr>
          <p:nvPr>
            <p:ph type="title"/>
          </p:nvPr>
        </p:nvSpPr>
        <p:spPr>
          <a:xfrm>
            <a:off x="788400" y="136528"/>
            <a:ext cx="10515600" cy="1325563"/>
          </a:xfrm>
        </p:spPr>
        <p:txBody>
          <a:bodyPr anchor="t">
            <a:normAutofit/>
          </a:bodyPr>
          <a:lstStyle/>
          <a:p>
            <a:br>
              <a:rPr lang="fi-FI"/>
            </a:br>
            <a:r>
              <a:rPr lang="fi-FI"/>
              <a:t>Kyberturvallisuuden edistäminen 30 </a:t>
            </a:r>
            <a:r>
              <a:rPr lang="fi-FI" err="1"/>
              <a:t>osp</a:t>
            </a:r>
            <a:r>
              <a:rPr lang="fi-FI"/>
              <a:t> </a:t>
            </a:r>
          </a:p>
        </p:txBody>
      </p:sp>
      <p:sp>
        <p:nvSpPr>
          <p:cNvPr id="3" name="Sisällön paikkamerkki 2">
            <a:extLst>
              <a:ext uri="{FF2B5EF4-FFF2-40B4-BE49-F238E27FC236}">
                <a16:creationId xmlns:a16="http://schemas.microsoft.com/office/drawing/2014/main" id="{626998E4-142F-21A9-D2C3-874AF33F99AC}"/>
              </a:ext>
            </a:extLst>
          </p:cNvPr>
          <p:cNvSpPr>
            <a:spLocks noGrp="1"/>
          </p:cNvSpPr>
          <p:nvPr>
            <p:ph sz="half" idx="1"/>
          </p:nvPr>
        </p:nvSpPr>
        <p:spPr>
          <a:xfrm>
            <a:off x="674914" y="1462091"/>
            <a:ext cx="6030686" cy="4530257"/>
          </a:xfrm>
        </p:spPr>
        <p:txBody>
          <a:bodyPr vert="horz" lIns="91440" tIns="45720" rIns="91440" bIns="45720" rtlCol="0">
            <a:noAutofit/>
          </a:bodyPr>
          <a:lstStyle/>
          <a:p>
            <a:pPr marL="360045" indent="-360045"/>
            <a:r>
              <a:rPr lang="fi-FI" sz="1800"/>
              <a:t>Tutkinnon osa on tarkoitettu henkilöille, jotka haluavat omalla vastuualueellaan edistää kyberturvallista toimintakulttuuria ja kyberturvallisuutta osana omaa työtään</a:t>
            </a:r>
          </a:p>
          <a:p>
            <a:pPr marL="360045" indent="-360045"/>
            <a:r>
              <a:rPr lang="fi-FI" sz="1800"/>
              <a:t>Tavoitteena on kyberuhkien ja riskien tunnistaminen omalla vastuualueella ja niiltä suojautumisen käytäntöjen kehittäminen.</a:t>
            </a:r>
          </a:p>
          <a:p>
            <a:pPr marL="360045" indent="-360045"/>
            <a:r>
              <a:rPr lang="fi-FI" sz="1800"/>
              <a:t>Tärkeää on myös </a:t>
            </a:r>
          </a:p>
          <a:p>
            <a:pPr lvl="1">
              <a:buFont typeface="Courier New" panose="020B0604020202020204" pitchFamily="34" charset="0"/>
              <a:buChar char="o"/>
            </a:pPr>
            <a:r>
              <a:rPr lang="fi-FI" sz="1800"/>
              <a:t>osata toimia oman roolinsa mukaisesti mahdollisen kyberuhan konkretisoituessa,  </a:t>
            </a:r>
          </a:p>
          <a:p>
            <a:pPr lvl="1">
              <a:buFont typeface="Courier New" panose="020B0604020202020204" pitchFamily="34" charset="0"/>
              <a:buChar char="o"/>
            </a:pPr>
            <a:r>
              <a:rPr lang="fi-FI" sz="1800"/>
              <a:t>toimintatapojen harjoittelu ja</a:t>
            </a:r>
          </a:p>
          <a:p>
            <a:pPr lvl="1">
              <a:buFont typeface="Courier New" panose="020B0604020202020204" pitchFamily="34" charset="0"/>
              <a:buChar char="o"/>
            </a:pPr>
            <a:r>
              <a:rPr lang="fi-FI" sz="1800"/>
              <a:t>osaamisen kehittäminen työyhteisössä. </a:t>
            </a:r>
          </a:p>
          <a:p>
            <a:pPr marL="447675" lvl="1" indent="0">
              <a:buNone/>
            </a:pPr>
            <a:r>
              <a:rPr lang="fi-FI" sz="1800"/>
              <a:t>Myös jälkihoidon toimenpiteiden ennakkosuunnittelu on tärkeää. </a:t>
            </a:r>
          </a:p>
        </p:txBody>
      </p:sp>
      <p:sp>
        <p:nvSpPr>
          <p:cNvPr id="4" name="Päivämäärän paikkamerkki 3">
            <a:extLst>
              <a:ext uri="{FF2B5EF4-FFF2-40B4-BE49-F238E27FC236}">
                <a16:creationId xmlns:a16="http://schemas.microsoft.com/office/drawing/2014/main" id="{58CDCF98-0B64-2901-1D17-A31CD8146134}"/>
              </a:ext>
            </a:extLst>
          </p:cNvPr>
          <p:cNvSpPr>
            <a:spLocks noGrp="1"/>
          </p:cNvSpPr>
          <p:nvPr>
            <p:ph type="dt" sz="half" idx="10"/>
          </p:nvPr>
        </p:nvSpPr>
        <p:spPr>
          <a:xfrm>
            <a:off x="896568" y="6305687"/>
            <a:ext cx="883594" cy="262309"/>
          </a:xfrm>
        </p:spPr>
        <p:txBody>
          <a:bodyPr anchor="ctr">
            <a:normAutofit/>
          </a:bodyPr>
          <a:lstStyle/>
          <a:p>
            <a:pPr>
              <a:spcAft>
                <a:spcPts val="600"/>
              </a:spcAft>
            </a:pPr>
            <a:fld id="{5A93E190-C3B8-4F0D-BC5A-414A6F0316F6}" type="datetime1">
              <a:rPr lang="en-GB" smtClean="0"/>
              <a:pPr>
                <a:spcAft>
                  <a:spcPts val="600"/>
                </a:spcAft>
              </a:pPr>
              <a:t>28/04/2025</a:t>
            </a:fld>
            <a:endParaRPr lang="en-GB"/>
          </a:p>
        </p:txBody>
      </p:sp>
      <p:sp>
        <p:nvSpPr>
          <p:cNvPr id="5" name="Alatunnisteen paikkamerkki 4">
            <a:extLst>
              <a:ext uri="{FF2B5EF4-FFF2-40B4-BE49-F238E27FC236}">
                <a16:creationId xmlns:a16="http://schemas.microsoft.com/office/drawing/2014/main" id="{3261EBB7-1BE9-D91E-701F-9D700EB1F85B}"/>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err="1"/>
              <a:t>Opetushallitus</a:t>
            </a:r>
            <a:endParaRPr lang="en-GB"/>
          </a:p>
        </p:txBody>
      </p:sp>
      <p:sp>
        <p:nvSpPr>
          <p:cNvPr id="6" name="Dian numeron paikkamerkki 5">
            <a:extLst>
              <a:ext uri="{FF2B5EF4-FFF2-40B4-BE49-F238E27FC236}">
                <a16:creationId xmlns:a16="http://schemas.microsoft.com/office/drawing/2014/main" id="{938A12EC-6228-F1CC-C0CD-4454D7ABEC1B}"/>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22</a:t>
            </a:fld>
            <a:endParaRPr lang="en-GB"/>
          </a:p>
        </p:txBody>
      </p:sp>
      <p:pic>
        <p:nvPicPr>
          <p:cNvPr id="7" name="Kuva 6">
            <a:extLst>
              <a:ext uri="{FF2B5EF4-FFF2-40B4-BE49-F238E27FC236}">
                <a16:creationId xmlns:a16="http://schemas.microsoft.com/office/drawing/2014/main" id="{65991A65-9BBD-3CDE-E1D5-A61C80456A50}"/>
              </a:ext>
            </a:extLst>
          </p:cNvPr>
          <p:cNvPicPr>
            <a:picLocks noChangeAspect="1"/>
          </p:cNvPicPr>
          <p:nvPr/>
        </p:nvPicPr>
        <p:blipFill>
          <a:blip r:embed="rId2"/>
          <a:srcRect l="1061" r="1997" b="-2"/>
          <a:stretch/>
        </p:blipFill>
        <p:spPr>
          <a:xfrm>
            <a:off x="6913563" y="2304000"/>
            <a:ext cx="5000625" cy="3443288"/>
          </a:xfrm>
          <a:prstGeom prst="rect">
            <a:avLst/>
          </a:prstGeom>
          <a:noFill/>
        </p:spPr>
      </p:pic>
      <p:sp>
        <p:nvSpPr>
          <p:cNvPr id="8" name="Tekstiruutu 7">
            <a:extLst>
              <a:ext uri="{FF2B5EF4-FFF2-40B4-BE49-F238E27FC236}">
                <a16:creationId xmlns:a16="http://schemas.microsoft.com/office/drawing/2014/main" id="{12ADECC8-D3BF-5B02-38B9-D4C731EF9C36}"/>
              </a:ext>
            </a:extLst>
          </p:cNvPr>
          <p:cNvSpPr txBox="1"/>
          <p:nvPr/>
        </p:nvSpPr>
        <p:spPr>
          <a:xfrm>
            <a:off x="7141029" y="5992348"/>
            <a:ext cx="3145971" cy="369332"/>
          </a:xfrm>
          <a:prstGeom prst="rect">
            <a:avLst/>
          </a:prstGeom>
          <a:noFill/>
        </p:spPr>
        <p:txBody>
          <a:bodyPr wrap="square" rtlCol="0">
            <a:spAutoFit/>
          </a:bodyPr>
          <a:lstStyle/>
          <a:p>
            <a:r>
              <a:rPr lang="fi-FI"/>
              <a:t>Kuvituskuva: pixabay.com</a:t>
            </a:r>
          </a:p>
        </p:txBody>
      </p:sp>
    </p:spTree>
    <p:extLst>
      <p:ext uri="{BB962C8B-B14F-4D97-AF65-F5344CB8AC3E}">
        <p14:creationId xmlns:p14="http://schemas.microsoft.com/office/powerpoint/2010/main" val="2641318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9109C1-1F14-03DF-76A7-107F9189A3E1}"/>
              </a:ext>
            </a:extLst>
          </p:cNvPr>
          <p:cNvSpPr>
            <a:spLocks noGrp="1"/>
          </p:cNvSpPr>
          <p:nvPr>
            <p:ph type="title"/>
          </p:nvPr>
        </p:nvSpPr>
        <p:spPr/>
        <p:txBody>
          <a:bodyPr/>
          <a:lstStyle/>
          <a:p>
            <a:r>
              <a:rPr lang="fi-FI">
                <a:ea typeface="Calibri"/>
                <a:cs typeface="Calibri"/>
              </a:rPr>
              <a:t>Kyberturvallisuuden edistäminen ja NIS2-direktiivi</a:t>
            </a:r>
          </a:p>
        </p:txBody>
      </p:sp>
      <p:sp>
        <p:nvSpPr>
          <p:cNvPr id="3" name="Sisällön paikkamerkki 2">
            <a:extLst>
              <a:ext uri="{FF2B5EF4-FFF2-40B4-BE49-F238E27FC236}">
                <a16:creationId xmlns:a16="http://schemas.microsoft.com/office/drawing/2014/main" id="{80DD7AD9-1D15-9787-E036-79F74861C427}"/>
              </a:ext>
            </a:extLst>
          </p:cNvPr>
          <p:cNvSpPr>
            <a:spLocks noGrp="1"/>
          </p:cNvSpPr>
          <p:nvPr>
            <p:ph idx="1"/>
          </p:nvPr>
        </p:nvSpPr>
        <p:spPr>
          <a:xfrm>
            <a:off x="665735" y="2328508"/>
            <a:ext cx="10515600" cy="3871507"/>
          </a:xfrm>
        </p:spPr>
        <p:txBody>
          <a:bodyPr vert="horz" lIns="91440" tIns="45720" rIns="91440" bIns="45720" rtlCol="0" anchor="t">
            <a:noAutofit/>
          </a:bodyPr>
          <a:lstStyle/>
          <a:p>
            <a:pPr marL="360045" indent="-360045"/>
            <a:r>
              <a:rPr lang="fi-FI">
                <a:ea typeface="+mn-lt"/>
                <a:cs typeface="+mn-lt"/>
              </a:rPr>
              <a:t>Lokakuussa 2024 voimaan astunut uusi EU:n laajuinen kyberturvallisuusdirektiivi (NIS2) tiukentaa tietoturvakäytäntöjä. Se määrittelee yhteiskunnan kriittiset toimialat, joita piirissä toimivien yritysten on huomioitava uudet vaatimukset. Tämä koskee suurta määrää toimijoita, mukaan lukien kriittisen infrastruktuurin tarjoajat ja toimijat esimerkiksi energia- ja terveysaloilla, liikenteessä, julkishallinnossa sekä valmistavassa teollisuudessa. </a:t>
            </a:r>
          </a:p>
          <a:p>
            <a:pPr marL="360045" indent="-360045"/>
            <a:r>
              <a:rPr lang="fi-FI">
                <a:ea typeface="+mn-lt"/>
                <a:cs typeface="+mn-lt"/>
              </a:rPr>
              <a:t>NIS2-direktiivi edellyttää, että organisaatiot panostavat enemmän kyberturvallisuuteen, noudattavat uusia sääntöjä ja standardeja sekä tekevät yhteistyötä kansallisten viranomaisten ja muiden sidosryhmien kanssa.</a:t>
            </a:r>
          </a:p>
        </p:txBody>
      </p:sp>
      <p:sp>
        <p:nvSpPr>
          <p:cNvPr id="4" name="Päivämäärän paikkamerkki 3">
            <a:extLst>
              <a:ext uri="{FF2B5EF4-FFF2-40B4-BE49-F238E27FC236}">
                <a16:creationId xmlns:a16="http://schemas.microsoft.com/office/drawing/2014/main" id="{DB90727C-0E84-7260-C7FD-F7AC2021F2D6}"/>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7A3D6038-AEC1-6D63-CB0D-46CBFFF0C890}"/>
              </a:ext>
            </a:extLst>
          </p:cNvPr>
          <p:cNvSpPr>
            <a:spLocks noGrp="1"/>
          </p:cNvSpPr>
          <p:nvPr>
            <p:ph type="ftr" sz="quarter" idx="11"/>
          </p:nvPr>
        </p:nvSpPr>
        <p:spPr/>
        <p:txBody>
          <a:bodyPr/>
          <a:lstStyle/>
          <a:p>
            <a:r>
              <a:rPr lang="en-GB" err="1"/>
              <a:t>Opetushallitus</a:t>
            </a:r>
            <a:endParaRPr lang="en-GB"/>
          </a:p>
        </p:txBody>
      </p:sp>
      <p:sp>
        <p:nvSpPr>
          <p:cNvPr id="6" name="Dian numeron paikkamerkki 5">
            <a:extLst>
              <a:ext uri="{FF2B5EF4-FFF2-40B4-BE49-F238E27FC236}">
                <a16:creationId xmlns:a16="http://schemas.microsoft.com/office/drawing/2014/main" id="{F555CD84-3223-035D-5D1C-1B84EFB1FC79}"/>
              </a:ext>
            </a:extLst>
          </p:cNvPr>
          <p:cNvSpPr>
            <a:spLocks noGrp="1"/>
          </p:cNvSpPr>
          <p:nvPr>
            <p:ph type="sldNum" sz="quarter" idx="12"/>
          </p:nvPr>
        </p:nvSpPr>
        <p:spPr/>
        <p:txBody>
          <a:bodyPr/>
          <a:lstStyle/>
          <a:p>
            <a:fld id="{A6E131DE-DA31-4CDF-828A-8EB206A3CD12}" type="slidenum">
              <a:rPr lang="en-GB" smtClean="0"/>
              <a:t>23</a:t>
            </a:fld>
            <a:endParaRPr lang="en-GB"/>
          </a:p>
        </p:txBody>
      </p:sp>
    </p:spTree>
    <p:extLst>
      <p:ext uri="{BB962C8B-B14F-4D97-AF65-F5344CB8AC3E}">
        <p14:creationId xmlns:p14="http://schemas.microsoft.com/office/powerpoint/2010/main" val="2680858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8F6C-1AF4-5308-C80C-AD29B7671B9A}"/>
              </a:ext>
            </a:extLst>
          </p:cNvPr>
          <p:cNvSpPr>
            <a:spLocks noGrp="1"/>
          </p:cNvSpPr>
          <p:nvPr>
            <p:ph type="title"/>
          </p:nvPr>
        </p:nvSpPr>
        <p:spPr>
          <a:xfrm>
            <a:off x="635346" y="241757"/>
            <a:ext cx="10515600" cy="1325563"/>
          </a:xfrm>
        </p:spPr>
        <p:txBody>
          <a:bodyPr/>
          <a:lstStyle/>
          <a:p>
            <a:r>
              <a:rPr lang="en-US" err="1">
                <a:ea typeface="Calibri"/>
                <a:cs typeface="Calibri"/>
              </a:rPr>
              <a:t>Tukimateriaaleja</a:t>
            </a:r>
          </a:p>
        </p:txBody>
      </p:sp>
      <p:sp>
        <p:nvSpPr>
          <p:cNvPr id="3" name="Content Placeholder 2">
            <a:extLst>
              <a:ext uri="{FF2B5EF4-FFF2-40B4-BE49-F238E27FC236}">
                <a16:creationId xmlns:a16="http://schemas.microsoft.com/office/drawing/2014/main" id="{03C3F4D1-1E78-BF69-FFCC-D0759DB079E1}"/>
              </a:ext>
            </a:extLst>
          </p:cNvPr>
          <p:cNvSpPr>
            <a:spLocks noGrp="1"/>
          </p:cNvSpPr>
          <p:nvPr>
            <p:ph idx="1"/>
          </p:nvPr>
        </p:nvSpPr>
        <p:spPr>
          <a:xfrm>
            <a:off x="635346" y="903983"/>
            <a:ext cx="10515600" cy="3871507"/>
          </a:xfrm>
        </p:spPr>
        <p:txBody>
          <a:bodyPr vert="horz" lIns="91440" tIns="45720" rIns="91440" bIns="45720" rtlCol="0" anchor="t">
            <a:noAutofit/>
          </a:bodyPr>
          <a:lstStyle/>
          <a:p>
            <a:pPr marL="0" indent="0">
              <a:buNone/>
            </a:pPr>
            <a:endParaRPr lang="en-US" dirty="0">
              <a:ea typeface="Calibri"/>
              <a:cs typeface="Calibri"/>
            </a:endParaRPr>
          </a:p>
          <a:p>
            <a:pPr marL="360045" indent="-360045"/>
            <a:r>
              <a:rPr lang="en-US" dirty="0" err="1">
                <a:ea typeface="+mn-lt"/>
                <a:cs typeface="+mn-lt"/>
                <a:hlinkClick r:id="rId2"/>
              </a:rPr>
              <a:t>Tekoäly</a:t>
            </a:r>
            <a:r>
              <a:rPr lang="en-US" dirty="0">
                <a:ea typeface="+mn-lt"/>
                <a:cs typeface="+mn-lt"/>
                <a:hlinkClick r:id="rId2"/>
              </a:rPr>
              <a:t> </a:t>
            </a:r>
            <a:r>
              <a:rPr lang="en-US" dirty="0" err="1">
                <a:ea typeface="+mn-lt"/>
                <a:cs typeface="+mn-lt"/>
                <a:hlinkClick r:id="rId2"/>
              </a:rPr>
              <a:t>varhaiskasvatuksessa</a:t>
            </a:r>
            <a:r>
              <a:rPr lang="en-US" dirty="0">
                <a:ea typeface="+mn-lt"/>
                <a:cs typeface="+mn-lt"/>
                <a:hlinkClick r:id="rId2"/>
              </a:rPr>
              <a:t> ja </a:t>
            </a:r>
            <a:r>
              <a:rPr lang="en-US" dirty="0" err="1">
                <a:ea typeface="+mn-lt"/>
                <a:cs typeface="+mn-lt"/>
                <a:hlinkClick r:id="rId2"/>
              </a:rPr>
              <a:t>koulutuksessa</a:t>
            </a:r>
            <a:r>
              <a:rPr lang="en-US" dirty="0">
                <a:ea typeface="+mn-lt"/>
                <a:cs typeface="+mn-lt"/>
                <a:hlinkClick r:id="rId2"/>
              </a:rPr>
              <a:t> − </a:t>
            </a:r>
            <a:r>
              <a:rPr lang="en-US" dirty="0" err="1">
                <a:ea typeface="+mn-lt"/>
                <a:cs typeface="+mn-lt"/>
                <a:hlinkClick r:id="rId2"/>
              </a:rPr>
              <a:t>lainsäädäntö</a:t>
            </a:r>
            <a:r>
              <a:rPr lang="en-US" dirty="0">
                <a:ea typeface="+mn-lt"/>
                <a:cs typeface="+mn-lt"/>
                <a:hlinkClick r:id="rId2"/>
              </a:rPr>
              <a:t> ja </a:t>
            </a:r>
            <a:r>
              <a:rPr lang="en-US" dirty="0" err="1">
                <a:ea typeface="+mn-lt"/>
                <a:cs typeface="+mn-lt"/>
                <a:hlinkClick r:id="rId2"/>
              </a:rPr>
              <a:t>suositukset</a:t>
            </a:r>
            <a:r>
              <a:rPr lang="en-US" dirty="0">
                <a:ea typeface="+mn-lt"/>
                <a:cs typeface="+mn-lt"/>
                <a:hlinkClick r:id="rId2"/>
              </a:rPr>
              <a:t> | Opetushallitus</a:t>
            </a:r>
            <a:endParaRPr lang="en-US" dirty="0">
              <a:ea typeface="+mn-lt"/>
              <a:cs typeface="+mn-lt"/>
            </a:endParaRPr>
          </a:p>
          <a:p>
            <a:pPr marL="360045" indent="-360045"/>
            <a:r>
              <a:rPr lang="en-US" dirty="0" err="1">
                <a:ea typeface="+mn-lt"/>
                <a:cs typeface="+mn-lt"/>
                <a:hlinkClick r:id="rId3"/>
              </a:rPr>
              <a:t>Digitaalinen</a:t>
            </a:r>
            <a:r>
              <a:rPr lang="en-US" dirty="0">
                <a:ea typeface="+mn-lt"/>
                <a:cs typeface="+mn-lt"/>
                <a:hlinkClick r:id="rId3"/>
              </a:rPr>
              <a:t> </a:t>
            </a:r>
            <a:r>
              <a:rPr lang="en-US" dirty="0" err="1">
                <a:ea typeface="+mn-lt"/>
                <a:cs typeface="+mn-lt"/>
                <a:hlinkClick r:id="rId3"/>
              </a:rPr>
              <a:t>osaaminen</a:t>
            </a:r>
            <a:r>
              <a:rPr lang="en-US" dirty="0">
                <a:ea typeface="+mn-lt"/>
                <a:cs typeface="+mn-lt"/>
                <a:hlinkClick r:id="rId3"/>
              </a:rPr>
              <a:t> | Opetushallitus</a:t>
            </a:r>
            <a:endParaRPr lang="en-US" dirty="0">
              <a:ea typeface="+mn-lt"/>
              <a:cs typeface="+mn-lt"/>
            </a:endParaRPr>
          </a:p>
          <a:p>
            <a:pPr marL="360045" indent="-360045"/>
            <a:r>
              <a:rPr lang="en-US" dirty="0">
                <a:ea typeface="+mn-lt"/>
                <a:cs typeface="+mn-lt"/>
                <a:hlinkClick r:id="rId4"/>
              </a:rPr>
              <a:t>http://oph.fi/</a:t>
            </a:r>
            <a:r>
              <a:rPr lang="en-US" dirty="0" err="1">
                <a:ea typeface="+mn-lt"/>
                <a:cs typeface="+mn-lt"/>
                <a:hlinkClick r:id="rId4"/>
              </a:rPr>
              <a:t>tekoälyosaaminen</a:t>
            </a:r>
            <a:endParaRPr lang="en-US" dirty="0">
              <a:ea typeface="+mn-lt"/>
              <a:cs typeface="+mn-lt"/>
            </a:endParaRPr>
          </a:p>
          <a:p>
            <a:pPr marL="360045" indent="-360045"/>
            <a:r>
              <a:rPr lang="en-US" dirty="0" err="1">
                <a:ea typeface="+mn-lt"/>
                <a:cs typeface="+mn-lt"/>
                <a:hlinkClick r:id="rId5"/>
              </a:rPr>
              <a:t>Sitran</a:t>
            </a:r>
            <a:r>
              <a:rPr lang="en-US" dirty="0">
                <a:ea typeface="+mn-lt"/>
                <a:cs typeface="+mn-lt"/>
                <a:hlinkClick r:id="rId5"/>
              </a:rPr>
              <a:t> </a:t>
            </a:r>
            <a:r>
              <a:rPr lang="en-US" dirty="0" err="1">
                <a:ea typeface="+mn-lt"/>
                <a:cs typeface="+mn-lt"/>
                <a:hlinkClick r:id="rId5"/>
              </a:rPr>
              <a:t>uusi</a:t>
            </a:r>
            <a:r>
              <a:rPr lang="en-US" dirty="0">
                <a:ea typeface="+mn-lt"/>
                <a:cs typeface="+mn-lt"/>
                <a:hlinkClick r:id="rId5"/>
              </a:rPr>
              <a:t> </a:t>
            </a:r>
            <a:r>
              <a:rPr lang="en-US" dirty="0" err="1">
                <a:ea typeface="+mn-lt"/>
                <a:cs typeface="+mn-lt"/>
                <a:hlinkClick r:id="rId5"/>
              </a:rPr>
              <a:t>verkkokurssi</a:t>
            </a:r>
            <a:r>
              <a:rPr lang="en-US" dirty="0">
                <a:ea typeface="+mn-lt"/>
                <a:cs typeface="+mn-lt"/>
                <a:hlinkClick r:id="rId5"/>
              </a:rPr>
              <a:t> </a:t>
            </a:r>
            <a:r>
              <a:rPr lang="en-US" dirty="0" err="1">
                <a:ea typeface="+mn-lt"/>
                <a:cs typeface="+mn-lt"/>
                <a:hlinkClick r:id="rId5"/>
              </a:rPr>
              <a:t>tukee</a:t>
            </a:r>
            <a:r>
              <a:rPr lang="en-US" dirty="0">
                <a:ea typeface="+mn-lt"/>
                <a:cs typeface="+mn-lt"/>
                <a:hlinkClick r:id="rId5"/>
              </a:rPr>
              <a:t> </a:t>
            </a:r>
            <a:r>
              <a:rPr lang="en-US" dirty="0" err="1">
                <a:ea typeface="+mn-lt"/>
                <a:cs typeface="+mn-lt"/>
                <a:hlinkClick r:id="rId5"/>
              </a:rPr>
              <a:t>tekoälylukutaitoa</a:t>
            </a:r>
            <a:r>
              <a:rPr lang="en-US" dirty="0">
                <a:ea typeface="+mn-lt"/>
                <a:cs typeface="+mn-lt"/>
                <a:hlinkClick r:id="rId5"/>
              </a:rPr>
              <a:t> ja </a:t>
            </a:r>
            <a:r>
              <a:rPr lang="en-US" dirty="0" err="1">
                <a:ea typeface="+mn-lt"/>
                <a:cs typeface="+mn-lt"/>
                <a:hlinkClick r:id="rId5"/>
              </a:rPr>
              <a:t>selventää</a:t>
            </a:r>
            <a:r>
              <a:rPr lang="en-US" dirty="0">
                <a:ea typeface="+mn-lt"/>
                <a:cs typeface="+mn-lt"/>
                <a:hlinkClick r:id="rId5"/>
              </a:rPr>
              <a:t> EU-</a:t>
            </a:r>
            <a:r>
              <a:rPr lang="en-US" dirty="0" err="1">
                <a:ea typeface="+mn-lt"/>
                <a:cs typeface="+mn-lt"/>
                <a:hlinkClick r:id="rId5"/>
              </a:rPr>
              <a:t>sääntelyä</a:t>
            </a:r>
            <a:r>
              <a:rPr lang="en-US" dirty="0">
                <a:ea typeface="+mn-lt"/>
                <a:cs typeface="+mn-lt"/>
                <a:hlinkClick r:id="rId5"/>
              </a:rPr>
              <a:t> - </a:t>
            </a:r>
            <a:r>
              <a:rPr lang="en-US" dirty="0" err="1">
                <a:ea typeface="+mn-lt"/>
                <a:cs typeface="+mn-lt"/>
                <a:hlinkClick r:id="rId5"/>
              </a:rPr>
              <a:t>Sitra</a:t>
            </a:r>
            <a:endParaRPr lang="en-US" dirty="0">
              <a:ea typeface="+mn-lt"/>
              <a:cs typeface="+mn-lt"/>
            </a:endParaRPr>
          </a:p>
          <a:p>
            <a:pPr marL="360045" indent="-360045"/>
            <a:r>
              <a:rPr lang="en-US" dirty="0">
                <a:ea typeface="+mn-lt"/>
                <a:cs typeface="+mn-lt"/>
                <a:hlinkClick r:id="rId6"/>
              </a:rPr>
              <a:t>https://www.businessfinland.fi/ajankohtaista/uutiset/2025/tekoalyn-tila-suomessa-2025-kasvava--ekosysteemi-kaipaa-rohkeita-investointeja</a:t>
            </a:r>
          </a:p>
          <a:p>
            <a:pPr marL="360045" indent="-360045"/>
            <a:r>
              <a:rPr lang="en-US" dirty="0" err="1">
                <a:ea typeface="+mn-lt"/>
                <a:cs typeface="+mn-lt"/>
                <a:hlinkClick r:id="rId7"/>
              </a:rPr>
              <a:t>Faktabaarin</a:t>
            </a:r>
            <a:r>
              <a:rPr lang="en-US" dirty="0">
                <a:ea typeface="+mn-lt"/>
                <a:cs typeface="+mn-lt"/>
                <a:hlinkClick r:id="rId7"/>
              </a:rPr>
              <a:t> </a:t>
            </a:r>
            <a:r>
              <a:rPr lang="en-US" dirty="0" err="1">
                <a:ea typeface="+mn-lt"/>
                <a:cs typeface="+mn-lt"/>
                <a:hlinkClick r:id="rId7"/>
              </a:rPr>
              <a:t>Tekoälyopas</a:t>
            </a:r>
            <a:r>
              <a:rPr lang="en-US" dirty="0">
                <a:ea typeface="+mn-lt"/>
                <a:cs typeface="+mn-lt"/>
                <a:hlinkClick r:id="rId7"/>
              </a:rPr>
              <a:t> </a:t>
            </a:r>
            <a:r>
              <a:rPr lang="en-US" dirty="0" err="1">
                <a:ea typeface="+mn-lt"/>
                <a:cs typeface="+mn-lt"/>
                <a:hlinkClick r:id="rId7"/>
              </a:rPr>
              <a:t>opettajille</a:t>
            </a:r>
            <a:r>
              <a:rPr lang="en-US" dirty="0">
                <a:ea typeface="+mn-lt"/>
                <a:cs typeface="+mn-lt"/>
                <a:hlinkClick r:id="rId7"/>
              </a:rPr>
              <a:t> </a:t>
            </a:r>
            <a:r>
              <a:rPr lang="en-US" dirty="0" err="1">
                <a:ea typeface="+mn-lt"/>
                <a:cs typeface="+mn-lt"/>
                <a:hlinkClick r:id="rId7"/>
              </a:rPr>
              <a:t>tuo</a:t>
            </a:r>
            <a:r>
              <a:rPr lang="en-US" dirty="0">
                <a:ea typeface="+mn-lt"/>
                <a:cs typeface="+mn-lt"/>
                <a:hlinkClick r:id="rId7"/>
              </a:rPr>
              <a:t> </a:t>
            </a:r>
            <a:r>
              <a:rPr lang="en-US" dirty="0" err="1">
                <a:ea typeface="+mn-lt"/>
                <a:cs typeface="+mn-lt"/>
                <a:hlinkClick r:id="rId7"/>
              </a:rPr>
              <a:t>tekoälylukutaitoa</a:t>
            </a:r>
            <a:r>
              <a:rPr lang="en-US" dirty="0">
                <a:ea typeface="+mn-lt"/>
                <a:cs typeface="+mn-lt"/>
                <a:hlinkClick r:id="rId7"/>
              </a:rPr>
              <a:t> </a:t>
            </a:r>
            <a:r>
              <a:rPr lang="en-US" dirty="0" err="1">
                <a:ea typeface="+mn-lt"/>
                <a:cs typeface="+mn-lt"/>
                <a:hlinkClick r:id="rId7"/>
              </a:rPr>
              <a:t>kouluihin</a:t>
            </a:r>
            <a:r>
              <a:rPr lang="en-US" dirty="0">
                <a:ea typeface="+mn-lt"/>
                <a:cs typeface="+mn-lt"/>
                <a:hlinkClick r:id="rId7"/>
              </a:rPr>
              <a:t> - </a:t>
            </a:r>
            <a:r>
              <a:rPr lang="en-US" dirty="0" err="1">
                <a:ea typeface="+mn-lt"/>
                <a:cs typeface="+mn-lt"/>
                <a:hlinkClick r:id="rId7"/>
              </a:rPr>
              <a:t>Faktabaari</a:t>
            </a:r>
            <a:endParaRPr lang="en-US" dirty="0">
              <a:ea typeface="+mn-lt"/>
              <a:cs typeface="+mn-lt"/>
            </a:endParaRPr>
          </a:p>
          <a:p>
            <a:pPr marL="360045" indent="-360045"/>
            <a:r>
              <a:rPr lang="en-US" dirty="0">
                <a:ea typeface="+mn-lt"/>
                <a:cs typeface="+mn-lt"/>
                <a:hlinkClick r:id="rId8"/>
              </a:rPr>
              <a:t>https://www.kyberturvallisuuskeskus.fi/fi/toimintamme/saantely-ja-valvonta/nis2-euroopan-unionin-kyberturvallisuusdirektiivi</a:t>
            </a:r>
            <a:endParaRPr lang="en-US" dirty="0">
              <a:ea typeface="+mn-lt"/>
              <a:cs typeface="+mn-lt"/>
            </a:endParaRPr>
          </a:p>
          <a:p>
            <a:pPr marL="360045" indent="-360045"/>
            <a:endParaRPr lang="en-US" dirty="0">
              <a:ea typeface="+mn-lt"/>
              <a:cs typeface="+mn-lt"/>
            </a:endParaRPr>
          </a:p>
        </p:txBody>
      </p:sp>
      <p:sp>
        <p:nvSpPr>
          <p:cNvPr id="4" name="Date Placeholder 3">
            <a:extLst>
              <a:ext uri="{FF2B5EF4-FFF2-40B4-BE49-F238E27FC236}">
                <a16:creationId xmlns:a16="http://schemas.microsoft.com/office/drawing/2014/main" id="{028B1121-4362-2A09-D4AF-2FFB4FC1B0CF}"/>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Footer Placeholder 4">
            <a:extLst>
              <a:ext uri="{FF2B5EF4-FFF2-40B4-BE49-F238E27FC236}">
                <a16:creationId xmlns:a16="http://schemas.microsoft.com/office/drawing/2014/main" id="{26E76C96-DD89-C405-ECAE-1D28647768C7}"/>
              </a:ext>
            </a:extLst>
          </p:cNvPr>
          <p:cNvSpPr>
            <a:spLocks noGrp="1"/>
          </p:cNvSpPr>
          <p:nvPr>
            <p:ph type="ftr" sz="quarter" idx="11"/>
          </p:nvPr>
        </p:nvSpPr>
        <p:spPr/>
        <p:txBody>
          <a:bodyPr/>
          <a:lstStyle/>
          <a:p>
            <a:r>
              <a:rPr lang="en-GB" err="1"/>
              <a:t>Opetushallitus</a:t>
            </a:r>
            <a:endParaRPr lang="en-GB"/>
          </a:p>
        </p:txBody>
      </p:sp>
      <p:sp>
        <p:nvSpPr>
          <p:cNvPr id="6" name="Slide Number Placeholder 5">
            <a:extLst>
              <a:ext uri="{FF2B5EF4-FFF2-40B4-BE49-F238E27FC236}">
                <a16:creationId xmlns:a16="http://schemas.microsoft.com/office/drawing/2014/main" id="{6B285B95-D5F3-0B7F-CD01-E7AEB4625744}"/>
              </a:ext>
            </a:extLst>
          </p:cNvPr>
          <p:cNvSpPr>
            <a:spLocks noGrp="1"/>
          </p:cNvSpPr>
          <p:nvPr>
            <p:ph type="sldNum" sz="quarter" idx="12"/>
          </p:nvPr>
        </p:nvSpPr>
        <p:spPr/>
        <p:txBody>
          <a:bodyPr/>
          <a:lstStyle/>
          <a:p>
            <a:fld id="{A6E131DE-DA31-4CDF-828A-8EB206A3CD12}" type="slidenum">
              <a:rPr lang="en-GB" smtClean="0"/>
              <a:t>24</a:t>
            </a:fld>
            <a:endParaRPr lang="en-GB"/>
          </a:p>
        </p:txBody>
      </p:sp>
    </p:spTree>
    <p:extLst>
      <p:ext uri="{BB962C8B-B14F-4D97-AF65-F5344CB8AC3E}">
        <p14:creationId xmlns:p14="http://schemas.microsoft.com/office/powerpoint/2010/main" val="2180833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FF049833-1AE7-9A4D-5C5D-18130158FB80}"/>
              </a:ext>
            </a:extLst>
          </p:cNvPr>
          <p:cNvSpPr>
            <a:spLocks noGrp="1"/>
          </p:cNvSpPr>
          <p:nvPr>
            <p:ph type="ctrTitle"/>
          </p:nvPr>
        </p:nvSpPr>
        <p:spPr>
          <a:xfrm>
            <a:off x="633935" y="2720722"/>
            <a:ext cx="8297694" cy="1416555"/>
          </a:xfrm>
        </p:spPr>
        <p:txBody>
          <a:bodyPr/>
          <a:lstStyle/>
          <a:p>
            <a:r>
              <a:rPr lang="fi-FI" dirty="0"/>
              <a:t>Liiketoiminnan ja yrittäjyyden tutkintojen perusteiden uudistamisen eteneminen, yhteinen työskentely ja aikataulut</a:t>
            </a:r>
            <a:br>
              <a:rPr lang="fi-FI" dirty="0"/>
            </a:br>
            <a:endParaRPr lang="fi-FI" dirty="0"/>
          </a:p>
        </p:txBody>
      </p:sp>
      <p:sp>
        <p:nvSpPr>
          <p:cNvPr id="4" name="Päivämäärän paikkamerkki 3">
            <a:extLst>
              <a:ext uri="{FF2B5EF4-FFF2-40B4-BE49-F238E27FC236}">
                <a16:creationId xmlns:a16="http://schemas.microsoft.com/office/drawing/2014/main" id="{30902EE3-9A06-DE20-413E-12979FE3B6EA}"/>
              </a:ext>
            </a:extLst>
          </p:cNvPr>
          <p:cNvSpPr>
            <a:spLocks noGrp="1"/>
          </p:cNvSpPr>
          <p:nvPr>
            <p:ph type="dt" sz="half" idx="4294967295"/>
          </p:nvPr>
        </p:nvSpPr>
        <p:spPr>
          <a:xfrm>
            <a:off x="0" y="6305550"/>
            <a:ext cx="882650" cy="261938"/>
          </a:xfrm>
        </p:spPr>
        <p:txBody>
          <a:bodyPr/>
          <a:lstStyle/>
          <a:p>
            <a:fld id="{5A93E190-C3B8-4F0D-BC5A-414A6F0316F6}" type="datetime1">
              <a:rPr lang="en-GB" smtClean="0"/>
              <a:t>28/04/2025</a:t>
            </a:fld>
            <a:endParaRPr lang="en-GB"/>
          </a:p>
        </p:txBody>
      </p:sp>
      <p:sp>
        <p:nvSpPr>
          <p:cNvPr id="6" name="Dian numeron paikkamerkki 5">
            <a:extLst>
              <a:ext uri="{FF2B5EF4-FFF2-40B4-BE49-F238E27FC236}">
                <a16:creationId xmlns:a16="http://schemas.microsoft.com/office/drawing/2014/main" id="{F513F14F-8CCC-FB5E-D90E-085DDDDAD022}"/>
              </a:ext>
            </a:extLst>
          </p:cNvPr>
          <p:cNvSpPr>
            <a:spLocks noGrp="1"/>
          </p:cNvSpPr>
          <p:nvPr>
            <p:ph type="sldNum" sz="quarter" idx="4294967295"/>
          </p:nvPr>
        </p:nvSpPr>
        <p:spPr>
          <a:xfrm>
            <a:off x="11374438" y="6305550"/>
            <a:ext cx="817562" cy="261938"/>
          </a:xfrm>
        </p:spPr>
        <p:txBody>
          <a:bodyPr/>
          <a:lstStyle/>
          <a:p>
            <a:fld id="{A6E131DE-DA31-4CDF-828A-8EB206A3CD12}" type="slidenum">
              <a:rPr lang="en-GB" smtClean="0"/>
              <a:t>25</a:t>
            </a:fld>
            <a:endParaRPr lang="en-GB"/>
          </a:p>
        </p:txBody>
      </p:sp>
    </p:spTree>
    <p:extLst>
      <p:ext uri="{BB962C8B-B14F-4D97-AF65-F5344CB8AC3E}">
        <p14:creationId xmlns:p14="http://schemas.microsoft.com/office/powerpoint/2010/main" val="2514205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B6755F-5BDD-9933-F501-25FD127A1CC7}"/>
              </a:ext>
            </a:extLst>
          </p:cNvPr>
          <p:cNvSpPr>
            <a:spLocks noGrp="1"/>
          </p:cNvSpPr>
          <p:nvPr>
            <p:ph type="title"/>
          </p:nvPr>
        </p:nvSpPr>
        <p:spPr>
          <a:xfrm>
            <a:off x="165370" y="112327"/>
            <a:ext cx="10546289" cy="751114"/>
          </a:xfrm>
        </p:spPr>
        <p:txBody>
          <a:bodyPr/>
          <a:lstStyle/>
          <a:p>
            <a:r>
              <a:rPr lang="fi-FI" sz="3500" dirty="0"/>
              <a:t>Yrittäjyyden ammattitutkinnon perusteiden uudistaminen</a:t>
            </a:r>
          </a:p>
        </p:txBody>
      </p:sp>
      <p:sp>
        <p:nvSpPr>
          <p:cNvPr id="3" name="Sisällön paikkamerkki 2">
            <a:extLst>
              <a:ext uri="{FF2B5EF4-FFF2-40B4-BE49-F238E27FC236}">
                <a16:creationId xmlns:a16="http://schemas.microsoft.com/office/drawing/2014/main" id="{DE15A047-67FE-E947-FD75-DC16F4995F44}"/>
              </a:ext>
            </a:extLst>
          </p:cNvPr>
          <p:cNvSpPr>
            <a:spLocks noGrp="1"/>
          </p:cNvSpPr>
          <p:nvPr>
            <p:ph idx="1"/>
          </p:nvPr>
        </p:nvSpPr>
        <p:spPr>
          <a:xfrm>
            <a:off x="278998" y="1493246"/>
            <a:ext cx="5817002" cy="3871507"/>
          </a:xfrm>
        </p:spPr>
        <p:txBody>
          <a:bodyPr/>
          <a:lstStyle/>
          <a:p>
            <a:r>
              <a:rPr lang="fi-FI" sz="2300" dirty="0">
                <a:effectLst/>
                <a:ea typeface="Calibri" panose="020F0502020204030204" pitchFamily="34" charset="0"/>
              </a:rPr>
              <a:t>Nykyiset tutkintojen perusteet voimassa 1.1.2022 </a:t>
            </a:r>
            <a:r>
              <a:rPr lang="fi-FI" sz="2300" u="sng" dirty="0">
                <a:solidFill>
                  <a:srgbClr val="0563C1"/>
                </a:solidFill>
                <a:effectLst/>
                <a:ea typeface="Calibri" panose="020F0502020204030204" pitchFamily="34" charset="0"/>
                <a:hlinkClick r:id="rId2"/>
              </a:rPr>
              <a:t>Yrittäjyyden ammattitutkinto - </a:t>
            </a:r>
            <a:r>
              <a:rPr lang="fi-FI" sz="2300" u="sng" dirty="0" err="1">
                <a:solidFill>
                  <a:srgbClr val="0563C1"/>
                </a:solidFill>
                <a:effectLst/>
                <a:ea typeface="Calibri" panose="020F0502020204030204" pitchFamily="34" charset="0"/>
                <a:hlinkClick r:id="rId2"/>
              </a:rPr>
              <a:t>ePerusteet</a:t>
            </a:r>
            <a:r>
              <a:rPr lang="fi-FI" sz="2300" dirty="0">
                <a:effectLst/>
                <a:ea typeface="Calibri" panose="020F0502020204030204" pitchFamily="34" charset="0"/>
              </a:rPr>
              <a:t> </a:t>
            </a:r>
          </a:p>
          <a:p>
            <a:r>
              <a:rPr lang="fi-FI" sz="2300" dirty="0">
                <a:ea typeface="Calibri" panose="020F0502020204030204" pitchFamily="34" charset="0"/>
              </a:rPr>
              <a:t>U</a:t>
            </a:r>
            <a:r>
              <a:rPr lang="fi-FI" sz="2300" dirty="0">
                <a:effectLst/>
                <a:ea typeface="Calibri" panose="020F0502020204030204" pitchFamily="34" charset="0"/>
              </a:rPr>
              <a:t>udistetut perusteet voimaan arviolta 1.8.2026</a:t>
            </a:r>
          </a:p>
          <a:p>
            <a:r>
              <a:rPr lang="fi-FI" sz="2300" dirty="0">
                <a:ea typeface="Calibri" panose="020F0502020204030204" pitchFamily="34" charset="0"/>
              </a:rPr>
              <a:t>L</a:t>
            </a:r>
            <a:r>
              <a:rPr lang="fi-FI" sz="2300" dirty="0">
                <a:effectLst/>
                <a:ea typeface="Calibri" panose="020F0502020204030204" pitchFamily="34" charset="0"/>
              </a:rPr>
              <a:t>ausuntokierros marras-joulukuun vaihteessa 2025 lasuntopalvelu.fi</a:t>
            </a:r>
          </a:p>
          <a:p>
            <a:r>
              <a:rPr lang="fi-FI" sz="2400" dirty="0">
                <a:ea typeface="Calibri" panose="020F0502020204030204" pitchFamily="34" charset="0"/>
              </a:rPr>
              <a:t>Avoin valmisteluprosessi ja </a:t>
            </a:r>
            <a:r>
              <a:rPr lang="fi-FI" sz="2400" dirty="0"/>
              <a:t>tiivis yhteistyö uudistamisessa </a:t>
            </a:r>
            <a:r>
              <a:rPr lang="fi-FI" sz="2400" dirty="0">
                <a:hlinkClick r:id="rId3"/>
              </a:rPr>
              <a:t>Yrittäjyyden ja johtamisen työelämätoimikunnan</a:t>
            </a:r>
            <a:r>
              <a:rPr lang="fi-FI" sz="2400" dirty="0"/>
              <a:t> kanssa </a:t>
            </a:r>
          </a:p>
          <a:p>
            <a:pPr marL="447675" lvl="1" indent="0">
              <a:buNone/>
            </a:pPr>
            <a:endParaRPr lang="fi-FI" sz="2300" dirty="0"/>
          </a:p>
          <a:p>
            <a:pPr marL="447675" lvl="1" indent="0">
              <a:buNone/>
            </a:pPr>
            <a:endParaRPr lang="fi-FI" sz="2300" u="sng" dirty="0">
              <a:solidFill>
                <a:srgbClr val="0563C1"/>
              </a:solidFill>
              <a:effectLst/>
              <a:ea typeface="Calibri" panose="020F0502020204030204" pitchFamily="34" charset="0"/>
              <a:hlinkClick r:id="rId2"/>
            </a:endParaRPr>
          </a:p>
          <a:p>
            <a:endParaRPr lang="fi-FI" dirty="0"/>
          </a:p>
        </p:txBody>
      </p:sp>
      <p:sp>
        <p:nvSpPr>
          <p:cNvPr id="4" name="Päivämäärän paikkamerkki 3">
            <a:extLst>
              <a:ext uri="{FF2B5EF4-FFF2-40B4-BE49-F238E27FC236}">
                <a16:creationId xmlns:a16="http://schemas.microsoft.com/office/drawing/2014/main" id="{5F7F2695-9417-B1AC-C6E6-5B9B529A6540}"/>
              </a:ext>
            </a:extLst>
          </p:cNvPr>
          <p:cNvSpPr>
            <a:spLocks noGrp="1"/>
          </p:cNvSpPr>
          <p:nvPr>
            <p:ph type="dt" sz="half" idx="10"/>
          </p:nvPr>
        </p:nvSpPr>
        <p:spPr/>
        <p:txBody>
          <a:bodyPr/>
          <a:lstStyle/>
          <a:p>
            <a:fld id="{5A93E190-C3B8-4F0D-BC5A-414A6F0316F6}" type="datetime1">
              <a:rPr lang="en-GB" smtClean="0"/>
              <a:t>28/04/2025</a:t>
            </a:fld>
            <a:endParaRPr lang="en-GB" dirty="0"/>
          </a:p>
        </p:txBody>
      </p:sp>
      <p:sp>
        <p:nvSpPr>
          <p:cNvPr id="5" name="Alatunnisteen paikkamerkki 4">
            <a:extLst>
              <a:ext uri="{FF2B5EF4-FFF2-40B4-BE49-F238E27FC236}">
                <a16:creationId xmlns:a16="http://schemas.microsoft.com/office/drawing/2014/main" id="{1F10056A-B900-8D37-1E36-AB2B8E164B25}"/>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06806849-CD8D-1045-C4E9-EA1B5DAC8816}"/>
              </a:ext>
            </a:extLst>
          </p:cNvPr>
          <p:cNvSpPr>
            <a:spLocks noGrp="1"/>
          </p:cNvSpPr>
          <p:nvPr>
            <p:ph type="sldNum" sz="quarter" idx="12"/>
          </p:nvPr>
        </p:nvSpPr>
        <p:spPr/>
        <p:txBody>
          <a:bodyPr/>
          <a:lstStyle/>
          <a:p>
            <a:fld id="{A6E131DE-DA31-4CDF-828A-8EB206A3CD12}" type="slidenum">
              <a:rPr lang="en-GB" smtClean="0"/>
              <a:t>26</a:t>
            </a:fld>
            <a:endParaRPr lang="en-GB"/>
          </a:p>
        </p:txBody>
      </p:sp>
      <p:pic>
        <p:nvPicPr>
          <p:cNvPr id="1026" name="Picture 2" descr="Asiantuntijoita töissä">
            <a:extLst>
              <a:ext uri="{FF2B5EF4-FFF2-40B4-BE49-F238E27FC236}">
                <a16:creationId xmlns:a16="http://schemas.microsoft.com/office/drawing/2014/main" id="{270157B8-B003-D1F2-86C9-0035DF3B7B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7912" y="1628300"/>
            <a:ext cx="5817002" cy="3161414"/>
          </a:xfrm>
          <a:prstGeom prst="rect">
            <a:avLst/>
          </a:prstGeom>
          <a:noFill/>
          <a:extLst>
            <a:ext uri="{909E8E84-426E-40DD-AFC4-6F175D3DCCD1}">
              <a14:hiddenFill xmlns:a14="http://schemas.microsoft.com/office/drawing/2010/main">
                <a:solidFill>
                  <a:srgbClr val="FFFFFF"/>
                </a:solidFill>
              </a14:hiddenFill>
            </a:ext>
          </a:extLst>
        </p:spPr>
      </p:pic>
      <p:sp>
        <p:nvSpPr>
          <p:cNvPr id="7" name="Tekstiruutu 6">
            <a:extLst>
              <a:ext uri="{FF2B5EF4-FFF2-40B4-BE49-F238E27FC236}">
                <a16:creationId xmlns:a16="http://schemas.microsoft.com/office/drawing/2014/main" id="{2C10FD24-58F8-DFCB-D44C-32C9797B83A4}"/>
              </a:ext>
            </a:extLst>
          </p:cNvPr>
          <p:cNvSpPr txBox="1"/>
          <p:nvPr/>
        </p:nvSpPr>
        <p:spPr>
          <a:xfrm>
            <a:off x="6204858" y="4860368"/>
            <a:ext cx="1929759" cy="369332"/>
          </a:xfrm>
          <a:prstGeom prst="rect">
            <a:avLst/>
          </a:prstGeom>
          <a:noFill/>
        </p:spPr>
        <p:txBody>
          <a:bodyPr wrap="none" rtlCol="0">
            <a:spAutoFit/>
          </a:bodyPr>
          <a:lstStyle/>
          <a:p>
            <a:r>
              <a:rPr lang="fi-FI" dirty="0"/>
              <a:t>Kuva: </a:t>
            </a:r>
            <a:r>
              <a:rPr lang="fi-FI" dirty="0" err="1"/>
              <a:t>GettyImages</a:t>
            </a:r>
            <a:endParaRPr lang="fi-FI" dirty="0"/>
          </a:p>
        </p:txBody>
      </p:sp>
      <p:sp>
        <p:nvSpPr>
          <p:cNvPr id="9" name="Tekstiruutu 8">
            <a:extLst>
              <a:ext uri="{FF2B5EF4-FFF2-40B4-BE49-F238E27FC236}">
                <a16:creationId xmlns:a16="http://schemas.microsoft.com/office/drawing/2014/main" id="{87ADC8A3-58C2-589B-929B-2C683F1FF777}"/>
              </a:ext>
            </a:extLst>
          </p:cNvPr>
          <p:cNvSpPr txBox="1"/>
          <p:nvPr/>
        </p:nvSpPr>
        <p:spPr>
          <a:xfrm>
            <a:off x="459921" y="5554573"/>
            <a:ext cx="9859735" cy="830997"/>
          </a:xfrm>
          <a:prstGeom prst="rect">
            <a:avLst/>
          </a:prstGeom>
          <a:noFill/>
        </p:spPr>
        <p:txBody>
          <a:bodyPr wrap="square">
            <a:spAutoFit/>
          </a:bodyPr>
          <a:lstStyle/>
          <a:p>
            <a:pPr marL="285750" indent="-285750">
              <a:buFont typeface="Arial" panose="020B0604020202020204" pitchFamily="34" charset="0"/>
              <a:buChar char="•"/>
            </a:pPr>
            <a:r>
              <a:rPr lang="fi-FI" sz="2400" dirty="0">
                <a:ea typeface="Calibri" panose="020F0502020204030204" pitchFamily="34" charset="0"/>
              </a:rPr>
              <a:t>Tiedotus ja lisätietoa Opetushallituksen sivulta </a:t>
            </a:r>
            <a:r>
              <a:rPr lang="fi-FI" sz="2400" dirty="0">
                <a:solidFill>
                  <a:schemeClr val="accent1"/>
                </a:solidFill>
                <a:hlinkClick r:id="rId5">
                  <a:extLst>
                    <a:ext uri="{A12FA001-AC4F-418D-AE19-62706E023703}">
                      <ahyp:hlinkClr xmlns:ahyp="http://schemas.microsoft.com/office/drawing/2018/hyperlinkcolor" val="tx"/>
                    </a:ext>
                  </a:extLst>
                </a:hlinkClick>
              </a:rPr>
              <a:t>Yrittäjyyden ammattitutkinnon perusteiden uudistaminen | Opetushallitus</a:t>
            </a:r>
            <a:endParaRPr lang="fi-FI" sz="2400" dirty="0">
              <a:solidFill>
                <a:schemeClr val="accent1"/>
              </a:solidFill>
            </a:endParaRPr>
          </a:p>
        </p:txBody>
      </p:sp>
    </p:spTree>
    <p:extLst>
      <p:ext uri="{BB962C8B-B14F-4D97-AF65-F5344CB8AC3E}">
        <p14:creationId xmlns:p14="http://schemas.microsoft.com/office/powerpoint/2010/main" val="3298153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B6755F-5BDD-9933-F501-25FD127A1CC7}"/>
              </a:ext>
            </a:extLst>
          </p:cNvPr>
          <p:cNvSpPr>
            <a:spLocks noGrp="1"/>
          </p:cNvSpPr>
          <p:nvPr>
            <p:ph type="title"/>
          </p:nvPr>
        </p:nvSpPr>
        <p:spPr>
          <a:xfrm>
            <a:off x="459169" y="290004"/>
            <a:ext cx="8706604" cy="751114"/>
          </a:xfrm>
        </p:spPr>
        <p:txBody>
          <a:bodyPr/>
          <a:lstStyle/>
          <a:p>
            <a:r>
              <a:rPr lang="fi-FI" sz="3500" dirty="0"/>
              <a:t>Yrittäjyyden ammattitutkinnon perusteiden uudistaminen</a:t>
            </a:r>
          </a:p>
        </p:txBody>
      </p:sp>
      <p:sp>
        <p:nvSpPr>
          <p:cNvPr id="3" name="Sisällön paikkamerkki 2">
            <a:extLst>
              <a:ext uri="{FF2B5EF4-FFF2-40B4-BE49-F238E27FC236}">
                <a16:creationId xmlns:a16="http://schemas.microsoft.com/office/drawing/2014/main" id="{DE15A047-67FE-E947-FD75-DC16F4995F44}"/>
              </a:ext>
            </a:extLst>
          </p:cNvPr>
          <p:cNvSpPr>
            <a:spLocks noGrp="1"/>
          </p:cNvSpPr>
          <p:nvPr>
            <p:ph idx="1"/>
          </p:nvPr>
        </p:nvSpPr>
        <p:spPr>
          <a:xfrm>
            <a:off x="653142" y="1641632"/>
            <a:ext cx="9405257" cy="3871507"/>
          </a:xfrm>
        </p:spPr>
        <p:txBody>
          <a:bodyPr/>
          <a:lstStyle/>
          <a:p>
            <a:r>
              <a:rPr lang="fi-FI" sz="2300" dirty="0"/>
              <a:t>Uudistaminen tarkoittaa käytännössä</a:t>
            </a:r>
          </a:p>
          <a:p>
            <a:pPr lvl="1"/>
            <a:r>
              <a:rPr lang="fi-FI" sz="2300" dirty="0">
                <a:effectLst/>
                <a:ea typeface="Calibri" panose="020F0502020204030204" pitchFamily="34" charset="0"/>
              </a:rPr>
              <a:t>OKM:n </a:t>
            </a:r>
            <a:r>
              <a:rPr lang="fi-FI" sz="2300" dirty="0" err="1">
                <a:effectLst/>
                <a:ea typeface="Calibri" panose="020F0502020204030204" pitchFamily="34" charset="0"/>
              </a:rPr>
              <a:t>Tutke</a:t>
            </a:r>
            <a:r>
              <a:rPr lang="fi-FI" sz="2300" dirty="0">
                <a:effectLst/>
                <a:ea typeface="Calibri" panose="020F0502020204030204" pitchFamily="34" charset="0"/>
              </a:rPr>
              <a:t> 4–linjausten mukaisesti lisätään joustavuus ja valinnaiset tutkinnon osat, valinnaisuuden mahdollistamiseksi tarkasteltava myös tutkinnon muodostuminen ja tutkinnon osien laajuudet</a:t>
            </a:r>
          </a:p>
          <a:p>
            <a:pPr lvl="1"/>
            <a:r>
              <a:rPr lang="fi-FI" i="0" u="none" strike="noStrike" baseline="0" dirty="0">
                <a:latin typeface="Calibri" panose="020F0502020204030204" pitchFamily="34" charset="0"/>
              </a:rPr>
              <a:t>Yrittäjyyden ammattitutkinnon osien sisällöt kattamaan koko yrittäjyyden elinkaari ja tarkasteltava tutkinnon osien hyödynnettävyys myös valinnaisina tutkinnon osina eri alojen ammattitutkinnoissa (osaamisen kehittämisen jatkumotarkastelu) </a:t>
            </a:r>
            <a:r>
              <a:rPr lang="fi-FI" i="0" u="none" strike="noStrike" baseline="0" dirty="0">
                <a:latin typeface="Calibri" panose="020F0502020204030204" pitchFamily="34" charset="0"/>
                <a:hlinkClick r:id="rId2"/>
              </a:rPr>
              <a:t>–</a:t>
            </a:r>
            <a:r>
              <a:rPr lang="fi-FI" i="0" u="none" strike="noStrike" baseline="0" dirty="0">
                <a:latin typeface="Calibri" panose="020F0502020204030204" pitchFamily="34" charset="0"/>
              </a:rPr>
              <a:t> tukee myöhempää siirtymää Yrittäjyyden ammattitutkinnon suorittajaksi</a:t>
            </a:r>
          </a:p>
          <a:p>
            <a:pPr lvl="1"/>
            <a:r>
              <a:rPr lang="fi-FI" sz="2400" dirty="0">
                <a:ea typeface="Calibri" panose="020F0502020204030204" pitchFamily="34" charset="0"/>
              </a:rPr>
              <a:t>Sisältöjen uudistaminen työelämän osaamistarpeita vastaavaksi</a:t>
            </a:r>
          </a:p>
          <a:p>
            <a:pPr lvl="1"/>
            <a:endParaRPr lang="fi-FI" i="0" u="none" strike="noStrike" baseline="0" dirty="0">
              <a:latin typeface="Calibri" panose="020F0502020204030204" pitchFamily="34" charset="0"/>
            </a:endParaRPr>
          </a:p>
          <a:p>
            <a:pPr marL="447675" lvl="1" indent="0">
              <a:buNone/>
            </a:pPr>
            <a:endParaRPr lang="fi-FI" sz="2300" u="sng" dirty="0">
              <a:solidFill>
                <a:srgbClr val="0563C1"/>
              </a:solidFill>
              <a:effectLst/>
              <a:ea typeface="Calibri" panose="020F0502020204030204" pitchFamily="34" charset="0"/>
              <a:hlinkClick r:id="rId2"/>
            </a:endParaRPr>
          </a:p>
          <a:p>
            <a:endParaRPr lang="fi-FI" dirty="0"/>
          </a:p>
        </p:txBody>
      </p:sp>
      <p:sp>
        <p:nvSpPr>
          <p:cNvPr id="4" name="Päivämäärän paikkamerkki 3">
            <a:extLst>
              <a:ext uri="{FF2B5EF4-FFF2-40B4-BE49-F238E27FC236}">
                <a16:creationId xmlns:a16="http://schemas.microsoft.com/office/drawing/2014/main" id="{5F7F2695-9417-B1AC-C6E6-5B9B529A6540}"/>
              </a:ext>
            </a:extLst>
          </p:cNvPr>
          <p:cNvSpPr>
            <a:spLocks noGrp="1"/>
          </p:cNvSpPr>
          <p:nvPr>
            <p:ph type="dt" sz="half" idx="10"/>
          </p:nvPr>
        </p:nvSpPr>
        <p:spPr/>
        <p:txBody>
          <a:bodyPr/>
          <a:lstStyle/>
          <a:p>
            <a:fld id="{5A93E190-C3B8-4F0D-BC5A-414A6F0316F6}" type="datetime1">
              <a:rPr lang="en-GB" smtClean="0"/>
              <a:t>28/04/2025</a:t>
            </a:fld>
            <a:endParaRPr lang="en-GB" dirty="0"/>
          </a:p>
        </p:txBody>
      </p:sp>
      <p:sp>
        <p:nvSpPr>
          <p:cNvPr id="5" name="Alatunnisteen paikkamerkki 4">
            <a:extLst>
              <a:ext uri="{FF2B5EF4-FFF2-40B4-BE49-F238E27FC236}">
                <a16:creationId xmlns:a16="http://schemas.microsoft.com/office/drawing/2014/main" id="{1F10056A-B900-8D37-1E36-AB2B8E164B25}"/>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06806849-CD8D-1045-C4E9-EA1B5DAC8816}"/>
              </a:ext>
            </a:extLst>
          </p:cNvPr>
          <p:cNvSpPr>
            <a:spLocks noGrp="1"/>
          </p:cNvSpPr>
          <p:nvPr>
            <p:ph type="sldNum" sz="quarter" idx="12"/>
          </p:nvPr>
        </p:nvSpPr>
        <p:spPr/>
        <p:txBody>
          <a:bodyPr/>
          <a:lstStyle/>
          <a:p>
            <a:fld id="{A6E131DE-DA31-4CDF-828A-8EB206A3CD12}" type="slidenum">
              <a:rPr lang="en-GB" smtClean="0"/>
              <a:t>27</a:t>
            </a:fld>
            <a:endParaRPr lang="en-GB"/>
          </a:p>
        </p:txBody>
      </p:sp>
    </p:spTree>
    <p:extLst>
      <p:ext uri="{BB962C8B-B14F-4D97-AF65-F5344CB8AC3E}">
        <p14:creationId xmlns:p14="http://schemas.microsoft.com/office/powerpoint/2010/main" val="2222098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971E40-B205-2B63-30F6-DF2AD5E909A4}"/>
              </a:ext>
            </a:extLst>
          </p:cNvPr>
          <p:cNvSpPr>
            <a:spLocks noGrp="1"/>
          </p:cNvSpPr>
          <p:nvPr>
            <p:ph type="title"/>
          </p:nvPr>
        </p:nvSpPr>
        <p:spPr>
          <a:xfrm>
            <a:off x="169073" y="95745"/>
            <a:ext cx="10951029" cy="1325563"/>
          </a:xfrm>
        </p:spPr>
        <p:txBody>
          <a:bodyPr/>
          <a:lstStyle/>
          <a:p>
            <a:r>
              <a:rPr lang="fi-FI" i="0" u="none" strike="noStrike" baseline="0" dirty="0">
                <a:latin typeface="Calibri" panose="020F0502020204030204" pitchFamily="34" charset="0"/>
              </a:rPr>
              <a:t>Yrittäjyyden ammattitutkinnon osien sisällöt kattamaan koko yrittäjyyden elinkaari</a:t>
            </a:r>
            <a:endParaRPr lang="fi-FI" dirty="0"/>
          </a:p>
        </p:txBody>
      </p:sp>
      <p:sp>
        <p:nvSpPr>
          <p:cNvPr id="3" name="Sisällön paikkamerkki 2">
            <a:extLst>
              <a:ext uri="{FF2B5EF4-FFF2-40B4-BE49-F238E27FC236}">
                <a16:creationId xmlns:a16="http://schemas.microsoft.com/office/drawing/2014/main" id="{045BCE7C-1017-3883-3C81-6130DF00A1F7}"/>
              </a:ext>
            </a:extLst>
          </p:cNvPr>
          <p:cNvSpPr>
            <a:spLocks noGrp="1"/>
          </p:cNvSpPr>
          <p:nvPr>
            <p:ph idx="1"/>
          </p:nvPr>
        </p:nvSpPr>
        <p:spPr>
          <a:xfrm>
            <a:off x="169073" y="1306918"/>
            <a:ext cx="7200555" cy="3871507"/>
          </a:xfrm>
        </p:spPr>
        <p:txBody>
          <a:bodyPr/>
          <a:lstStyle/>
          <a:p>
            <a:pPr marL="0" indent="0">
              <a:buNone/>
            </a:pPr>
            <a:r>
              <a:rPr lang="fi-FI" sz="1900" dirty="0"/>
              <a:t>Alustavaa hahmottelua yrittäjyyden elinkaaren tutkinnon osista</a:t>
            </a:r>
          </a:p>
          <a:p>
            <a:pPr marL="742950" lvl="1" indent="-285750">
              <a:buFont typeface="Arial" panose="020B0604020202020204" pitchFamily="34" charset="0"/>
              <a:buChar char="•"/>
            </a:pPr>
            <a:r>
              <a:rPr lang="fi-FI" sz="1900" dirty="0"/>
              <a:t>Yritystoiminnan käynnistäminen</a:t>
            </a:r>
          </a:p>
          <a:p>
            <a:pPr marL="742950" lvl="1" indent="-285750">
              <a:buFont typeface="Arial" panose="020B0604020202020204" pitchFamily="34" charset="0"/>
              <a:buChar char="•"/>
            </a:pPr>
            <a:r>
              <a:rPr lang="fi-FI" sz="1900" dirty="0"/>
              <a:t>Yritystoiminnan laajentaminen (yritysosto/-kauppa</a:t>
            </a:r>
          </a:p>
          <a:p>
            <a:pPr marL="800100" lvl="1" indent="-342900">
              <a:buFont typeface="Arial" panose="020B0604020202020204" pitchFamily="34" charset="0"/>
              <a:buChar char="•"/>
            </a:pPr>
            <a:r>
              <a:rPr lang="fi-FI" sz="1900" dirty="0"/>
              <a:t>Yrityksen jatkaminen (jatkajaosaaminen)</a:t>
            </a:r>
          </a:p>
          <a:p>
            <a:pPr marL="800100" lvl="1" indent="-342900">
              <a:buFont typeface="Arial" panose="020B0604020202020204" pitchFamily="34" charset="0"/>
              <a:buChar char="•"/>
            </a:pPr>
            <a:r>
              <a:rPr lang="fi-FI" sz="1900" dirty="0"/>
              <a:t>Yrityksessä työskentely </a:t>
            </a:r>
          </a:p>
          <a:p>
            <a:pPr marL="800100" lvl="1" indent="-342900">
              <a:buFont typeface="Arial" panose="020B0604020202020204" pitchFamily="34" charset="0"/>
              <a:buChar char="•"/>
            </a:pPr>
            <a:r>
              <a:rPr lang="fi-FI" sz="1900" dirty="0"/>
              <a:t>Yritysneuvonta myös digineuvonta</a:t>
            </a:r>
          </a:p>
          <a:p>
            <a:pPr marL="800100" lvl="1" indent="-342900"/>
            <a:r>
              <a:rPr lang="fi-FI" sz="1900" dirty="0"/>
              <a:t>Yritystoiminnankehittämiskohteiden tunnistaminen ja toimenpiteiden suunnittelu</a:t>
            </a:r>
          </a:p>
          <a:p>
            <a:pPr marL="1344613" lvl="2" indent="-342900"/>
            <a:r>
              <a:rPr lang="fi-FI" dirty="0"/>
              <a:t>Tämän jälkeen jatketaan kehittämistä valitussa aiheessa ja valitaan siihen soveltuva tutkinnon osa</a:t>
            </a:r>
          </a:p>
          <a:p>
            <a:pPr marL="457200" lvl="1" indent="0">
              <a:buNone/>
            </a:pPr>
            <a:endParaRPr lang="fi-FI" sz="2400" b="1" dirty="0"/>
          </a:p>
        </p:txBody>
      </p:sp>
      <p:sp>
        <p:nvSpPr>
          <p:cNvPr id="4" name="Päivämäärän paikkamerkki 3">
            <a:extLst>
              <a:ext uri="{FF2B5EF4-FFF2-40B4-BE49-F238E27FC236}">
                <a16:creationId xmlns:a16="http://schemas.microsoft.com/office/drawing/2014/main" id="{B95922FE-DD82-AB38-A1E2-F2D442D353A8}"/>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020C5BCF-F96C-3088-4D73-F33FE2EDFF28}"/>
              </a:ext>
            </a:extLst>
          </p:cNvPr>
          <p:cNvSpPr>
            <a:spLocks noGrp="1"/>
          </p:cNvSpPr>
          <p:nvPr>
            <p:ph type="ftr" sz="quarter" idx="11"/>
          </p:nvPr>
        </p:nvSpPr>
        <p:spPr/>
        <p:txBody>
          <a:bodyPr/>
          <a:lstStyle/>
          <a:p>
            <a:r>
              <a:rPr lang="en-GB" dirty="0"/>
              <a:t>Opetushallitus</a:t>
            </a:r>
          </a:p>
        </p:txBody>
      </p:sp>
      <p:sp>
        <p:nvSpPr>
          <p:cNvPr id="6" name="Dian numeron paikkamerkki 5">
            <a:extLst>
              <a:ext uri="{FF2B5EF4-FFF2-40B4-BE49-F238E27FC236}">
                <a16:creationId xmlns:a16="http://schemas.microsoft.com/office/drawing/2014/main" id="{00C139BE-6ECA-81BB-CF8D-27FB30438032}"/>
              </a:ext>
            </a:extLst>
          </p:cNvPr>
          <p:cNvSpPr>
            <a:spLocks noGrp="1"/>
          </p:cNvSpPr>
          <p:nvPr>
            <p:ph type="sldNum" sz="quarter" idx="12"/>
          </p:nvPr>
        </p:nvSpPr>
        <p:spPr/>
        <p:txBody>
          <a:bodyPr/>
          <a:lstStyle/>
          <a:p>
            <a:fld id="{A6E131DE-DA31-4CDF-828A-8EB206A3CD12}" type="slidenum">
              <a:rPr lang="en-GB" smtClean="0"/>
              <a:t>28</a:t>
            </a:fld>
            <a:endParaRPr lang="en-GB"/>
          </a:p>
        </p:txBody>
      </p:sp>
      <p:sp>
        <p:nvSpPr>
          <p:cNvPr id="7" name="Sisällön paikkamerkki 6">
            <a:extLst>
              <a:ext uri="{FF2B5EF4-FFF2-40B4-BE49-F238E27FC236}">
                <a16:creationId xmlns:a16="http://schemas.microsoft.com/office/drawing/2014/main" id="{6556E015-D6A1-8A61-FB64-084EA3B88194}"/>
              </a:ext>
            </a:extLst>
          </p:cNvPr>
          <p:cNvSpPr>
            <a:spLocks noGrp="1"/>
          </p:cNvSpPr>
          <p:nvPr>
            <p:ph sz="half" idx="4294967295"/>
          </p:nvPr>
        </p:nvSpPr>
        <p:spPr>
          <a:xfrm>
            <a:off x="6955972" y="1245325"/>
            <a:ext cx="4811485" cy="3868737"/>
          </a:xfrm>
        </p:spPr>
        <p:txBody>
          <a:bodyPr/>
          <a:lstStyle/>
          <a:p>
            <a:pPr marL="447675" lvl="1" indent="0">
              <a:buNone/>
            </a:pPr>
            <a:r>
              <a:rPr lang="fi-FI" sz="1900" dirty="0"/>
              <a:t>Tarve osaamisen vahvistamiselle tutkinnon osilla</a:t>
            </a:r>
          </a:p>
          <a:p>
            <a:pPr lvl="1"/>
            <a:r>
              <a:rPr lang="fi-FI" sz="1900" dirty="0"/>
              <a:t>Yrityksen talouden seuranta ja tulkinta</a:t>
            </a:r>
          </a:p>
          <a:p>
            <a:pPr lvl="1"/>
            <a:r>
              <a:rPr lang="fi-FI" sz="1900" dirty="0"/>
              <a:t>Työnantajana toimiminen</a:t>
            </a:r>
          </a:p>
          <a:p>
            <a:pPr lvl="1"/>
            <a:r>
              <a:rPr lang="fi-FI" sz="1900" dirty="0"/>
              <a:t>Osaksi riskienhallintaa</a:t>
            </a:r>
          </a:p>
          <a:p>
            <a:pPr lvl="2"/>
            <a:r>
              <a:rPr lang="fi-FI" sz="2200" dirty="0"/>
              <a:t>Yritystoiminnan päättäminen/lopettaminen eri yhtiömuodot, yrittäjän menehtyminen</a:t>
            </a:r>
          </a:p>
          <a:p>
            <a:pPr lvl="2"/>
            <a:r>
              <a:rPr lang="fi-FI" sz="2200" dirty="0"/>
              <a:t>Yrityssaneeraus ja konkurssi</a:t>
            </a:r>
          </a:p>
          <a:p>
            <a:pPr lvl="1"/>
            <a:endParaRPr lang="fi-FI" sz="2400" dirty="0"/>
          </a:p>
        </p:txBody>
      </p:sp>
    </p:spTree>
    <p:extLst>
      <p:ext uri="{BB962C8B-B14F-4D97-AF65-F5344CB8AC3E}">
        <p14:creationId xmlns:p14="http://schemas.microsoft.com/office/powerpoint/2010/main" val="217452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245B1E-0520-CFA7-6B35-EF9ADF643880}"/>
              </a:ext>
            </a:extLst>
          </p:cNvPr>
          <p:cNvSpPr>
            <a:spLocks noGrp="1"/>
          </p:cNvSpPr>
          <p:nvPr>
            <p:ph type="title"/>
          </p:nvPr>
        </p:nvSpPr>
        <p:spPr>
          <a:xfrm>
            <a:off x="539303" y="185669"/>
            <a:ext cx="10515600" cy="1325563"/>
          </a:xfrm>
        </p:spPr>
        <p:txBody>
          <a:bodyPr anchor="t">
            <a:normAutofit/>
          </a:bodyPr>
          <a:lstStyle/>
          <a:p>
            <a:r>
              <a:rPr lang="fi-FI" sz="3400" dirty="0"/>
              <a:t>Liiketoiminnan ammatti- ja erikoisammattitutkintojen perusteiden uudistaminen</a:t>
            </a:r>
          </a:p>
        </p:txBody>
      </p:sp>
      <p:sp>
        <p:nvSpPr>
          <p:cNvPr id="3" name="Sisällön paikkamerkki 2">
            <a:extLst>
              <a:ext uri="{FF2B5EF4-FFF2-40B4-BE49-F238E27FC236}">
                <a16:creationId xmlns:a16="http://schemas.microsoft.com/office/drawing/2014/main" id="{B795B699-D69E-913A-D945-50AE277C6AA0}"/>
              </a:ext>
            </a:extLst>
          </p:cNvPr>
          <p:cNvSpPr>
            <a:spLocks noGrp="1"/>
          </p:cNvSpPr>
          <p:nvPr>
            <p:ph sz="half" idx="1"/>
          </p:nvPr>
        </p:nvSpPr>
        <p:spPr>
          <a:xfrm>
            <a:off x="606680" y="1604578"/>
            <a:ext cx="6478387" cy="4425818"/>
          </a:xfrm>
        </p:spPr>
        <p:txBody>
          <a:bodyPr>
            <a:normAutofit fontScale="25000" lnSpcReduction="20000"/>
          </a:bodyPr>
          <a:lstStyle/>
          <a:p>
            <a:r>
              <a:rPr lang="fi-FI" sz="7600" dirty="0">
                <a:effectLst/>
              </a:rPr>
              <a:t>Uudistetut Liiketoiminnan ammattitutkinnon perusteet voimaan 1.8.2027</a:t>
            </a:r>
          </a:p>
          <a:p>
            <a:pPr lvl="1"/>
            <a:r>
              <a:rPr lang="fi-FI" sz="7600" dirty="0"/>
              <a:t>L</a:t>
            </a:r>
            <a:r>
              <a:rPr lang="fi-FI" sz="7600" dirty="0">
                <a:effectLst/>
              </a:rPr>
              <a:t>ausuntokierros arvioilta loka-marraskuun vaihteessa 2026 lausuntopalvelu.fi</a:t>
            </a:r>
          </a:p>
          <a:p>
            <a:pPr lvl="1"/>
            <a:r>
              <a:rPr lang="fi-FI" sz="7600" dirty="0">
                <a:effectLst/>
              </a:rPr>
              <a:t>Nykyiset perusteet voimassa 1.1.2019 </a:t>
            </a:r>
            <a:r>
              <a:rPr lang="fi-FI" sz="7600" u="sng" dirty="0">
                <a:effectLst/>
                <a:hlinkClick r:id="rId2"/>
              </a:rPr>
              <a:t>Liiketoiminnan ammattitutkinto – </a:t>
            </a:r>
            <a:r>
              <a:rPr lang="fi-FI" sz="7600" u="sng" dirty="0" err="1">
                <a:effectLst/>
                <a:hlinkClick r:id="rId2"/>
              </a:rPr>
              <a:t>ePerusteet</a:t>
            </a:r>
            <a:endParaRPr lang="fi-FI" sz="7600" dirty="0">
              <a:effectLst/>
            </a:endParaRPr>
          </a:p>
          <a:p>
            <a:r>
              <a:rPr lang="fi-FI" sz="7600" dirty="0"/>
              <a:t>U</a:t>
            </a:r>
            <a:r>
              <a:rPr lang="fi-FI" sz="7600" dirty="0">
                <a:effectLst/>
              </a:rPr>
              <a:t>udistetut Liiketoiminnan </a:t>
            </a:r>
            <a:r>
              <a:rPr lang="fi-FI" sz="7600" dirty="0"/>
              <a:t>erikoisa</a:t>
            </a:r>
            <a:r>
              <a:rPr lang="fi-FI" sz="7600" dirty="0">
                <a:effectLst/>
              </a:rPr>
              <a:t>mmattitutkinnon perusteet voimaan 1.8.2027</a:t>
            </a:r>
            <a:endParaRPr lang="fi-FI" sz="7600" dirty="0"/>
          </a:p>
          <a:p>
            <a:pPr lvl="1"/>
            <a:r>
              <a:rPr lang="fi-FI" sz="7600" dirty="0"/>
              <a:t>L</a:t>
            </a:r>
            <a:r>
              <a:rPr lang="fi-FI" sz="7600" dirty="0">
                <a:effectLst/>
              </a:rPr>
              <a:t>ausuntokierros </a:t>
            </a:r>
            <a:r>
              <a:rPr lang="fi-FI" sz="7600" dirty="0"/>
              <a:t>arvioilta marras-joulukuun vaihteessa 2026 lausuntopalvelu.fi </a:t>
            </a:r>
          </a:p>
          <a:p>
            <a:pPr lvl="1"/>
            <a:r>
              <a:rPr lang="fi-FI" sz="7600" dirty="0">
                <a:effectLst/>
              </a:rPr>
              <a:t>Nykyiset perusteet voimassa 1.1.2019 </a:t>
            </a:r>
            <a:r>
              <a:rPr lang="fi-FI" sz="7600" u="sng" dirty="0">
                <a:effectLst/>
                <a:hlinkClick r:id="rId3"/>
              </a:rPr>
              <a:t>Liiketoiminnan erikoisammattitutkinto - </a:t>
            </a:r>
            <a:r>
              <a:rPr lang="fi-FI" sz="7600" u="sng" dirty="0" err="1">
                <a:effectLst/>
                <a:hlinkClick r:id="rId3"/>
              </a:rPr>
              <a:t>ePerusteet</a:t>
            </a:r>
            <a:r>
              <a:rPr lang="fi-FI" sz="7600" dirty="0">
                <a:effectLst/>
              </a:rPr>
              <a:t> </a:t>
            </a:r>
          </a:p>
          <a:p>
            <a:pPr marL="0" indent="0">
              <a:buNone/>
            </a:pPr>
            <a:r>
              <a:rPr lang="fi-FI" sz="7600" dirty="0"/>
              <a:t>Lisätietoa Opetushallituksen sivulta </a:t>
            </a:r>
            <a:r>
              <a:rPr lang="fi-FI" sz="7600" dirty="0">
                <a:hlinkClick r:id="rId4"/>
              </a:rPr>
              <a:t>Liiketoiminnan ammatti- ja erikoisammattitutkintojen perusteiden uudistaminen | Opetushallitus</a:t>
            </a:r>
            <a:endParaRPr lang="fi-FI" sz="7600" dirty="0"/>
          </a:p>
          <a:p>
            <a:endParaRPr lang="fi-FI" sz="1700" dirty="0"/>
          </a:p>
        </p:txBody>
      </p:sp>
      <p:sp>
        <p:nvSpPr>
          <p:cNvPr id="4" name="Päivämäärän paikkamerkki 3">
            <a:extLst>
              <a:ext uri="{FF2B5EF4-FFF2-40B4-BE49-F238E27FC236}">
                <a16:creationId xmlns:a16="http://schemas.microsoft.com/office/drawing/2014/main" id="{D990EFEF-3B0F-AE82-EFDA-9190AF116DC4}"/>
              </a:ext>
            </a:extLst>
          </p:cNvPr>
          <p:cNvSpPr>
            <a:spLocks noGrp="1"/>
          </p:cNvSpPr>
          <p:nvPr>
            <p:ph type="dt" sz="half" idx="10"/>
          </p:nvPr>
        </p:nvSpPr>
        <p:spPr>
          <a:xfrm>
            <a:off x="896568" y="6305687"/>
            <a:ext cx="883594" cy="262309"/>
          </a:xfrm>
        </p:spPr>
        <p:txBody>
          <a:bodyPr anchor="ctr">
            <a:normAutofit/>
          </a:bodyPr>
          <a:lstStyle/>
          <a:p>
            <a:pPr>
              <a:spcAft>
                <a:spcPts val="600"/>
              </a:spcAft>
            </a:pPr>
            <a:fld id="{5A93E190-C3B8-4F0D-BC5A-414A6F0316F6}" type="datetime1">
              <a:rPr lang="en-GB" smtClean="0"/>
              <a:pPr>
                <a:spcAft>
                  <a:spcPts val="600"/>
                </a:spcAft>
              </a:pPr>
              <a:t>28/04/2025</a:t>
            </a:fld>
            <a:endParaRPr lang="en-GB"/>
          </a:p>
        </p:txBody>
      </p:sp>
      <p:sp>
        <p:nvSpPr>
          <p:cNvPr id="5" name="Alatunnisteen paikkamerkki 4">
            <a:extLst>
              <a:ext uri="{FF2B5EF4-FFF2-40B4-BE49-F238E27FC236}">
                <a16:creationId xmlns:a16="http://schemas.microsoft.com/office/drawing/2014/main" id="{F0D5A983-B729-6F5F-5130-D1A9D5F2C7FE}"/>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sp>
        <p:nvSpPr>
          <p:cNvPr id="6" name="Dian numeron paikkamerkki 5">
            <a:extLst>
              <a:ext uri="{FF2B5EF4-FFF2-40B4-BE49-F238E27FC236}">
                <a16:creationId xmlns:a16="http://schemas.microsoft.com/office/drawing/2014/main" id="{30725211-B52D-20AC-75F3-75285D413FCD}"/>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29</a:t>
            </a:fld>
            <a:endParaRPr lang="en-GB" dirty="0"/>
          </a:p>
        </p:txBody>
      </p:sp>
      <p:pic>
        <p:nvPicPr>
          <p:cNvPr id="2050" name="Picture 2" descr="Kuvituskuva, jossa kaksi miesolettua ja kolme naisoletettua istuvat pöydän ääressä neuvotteluhuoneessa ja katsovat suoraan kameraan. Pöydällä on muistiinpanovälineitä.">
            <a:extLst>
              <a:ext uri="{FF2B5EF4-FFF2-40B4-BE49-F238E27FC236}">
                <a16:creationId xmlns:a16="http://schemas.microsoft.com/office/drawing/2014/main" id="{47B3B2EB-A51E-1D4B-0FE0-D0AFCD16A3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7234" b="2"/>
          <a:stretch/>
        </p:blipFill>
        <p:spPr bwMode="auto">
          <a:xfrm>
            <a:off x="7220485" y="1604578"/>
            <a:ext cx="4893252" cy="2861544"/>
          </a:xfrm>
          <a:prstGeom prst="rect">
            <a:avLst/>
          </a:prstGeom>
          <a:solidFill>
            <a:srgbClr val="FFFFFF"/>
          </a:solidFill>
        </p:spPr>
      </p:pic>
      <p:sp>
        <p:nvSpPr>
          <p:cNvPr id="11" name="Tekstiruutu 10">
            <a:extLst>
              <a:ext uri="{FF2B5EF4-FFF2-40B4-BE49-F238E27FC236}">
                <a16:creationId xmlns:a16="http://schemas.microsoft.com/office/drawing/2014/main" id="{7A0223DD-7BEF-A459-302C-D5BFDF1797CB}"/>
              </a:ext>
            </a:extLst>
          </p:cNvPr>
          <p:cNvSpPr txBox="1"/>
          <p:nvPr/>
        </p:nvSpPr>
        <p:spPr>
          <a:xfrm>
            <a:off x="7220485" y="4559468"/>
            <a:ext cx="3924729" cy="369332"/>
          </a:xfrm>
          <a:prstGeom prst="rect">
            <a:avLst/>
          </a:prstGeom>
          <a:noFill/>
        </p:spPr>
        <p:txBody>
          <a:bodyPr wrap="none" rtlCol="0">
            <a:spAutoFit/>
          </a:bodyPr>
          <a:lstStyle/>
          <a:p>
            <a:r>
              <a:rPr lang="en-US" b="0" i="0" dirty="0">
                <a:effectLst/>
                <a:latin typeface="Open Sans Variable"/>
              </a:rPr>
              <a:t>Kuva: Getty Images/ Thomas Barwick</a:t>
            </a:r>
            <a:endParaRPr lang="fi-FI" dirty="0"/>
          </a:p>
        </p:txBody>
      </p:sp>
    </p:spTree>
    <p:extLst>
      <p:ext uri="{BB962C8B-B14F-4D97-AF65-F5344CB8AC3E}">
        <p14:creationId xmlns:p14="http://schemas.microsoft.com/office/powerpoint/2010/main" val="29861263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245B1E-0520-CFA7-6B35-EF9ADF643880}"/>
              </a:ext>
            </a:extLst>
          </p:cNvPr>
          <p:cNvSpPr>
            <a:spLocks noGrp="1"/>
          </p:cNvSpPr>
          <p:nvPr>
            <p:ph type="title"/>
          </p:nvPr>
        </p:nvSpPr>
        <p:spPr>
          <a:xfrm>
            <a:off x="372199" y="358767"/>
            <a:ext cx="12279086" cy="1325563"/>
          </a:xfrm>
        </p:spPr>
        <p:txBody>
          <a:bodyPr/>
          <a:lstStyle/>
          <a:p>
            <a:r>
              <a:rPr lang="fi-FI" sz="3600" dirty="0"/>
              <a:t>Liiketoiminnan ammatti- ja erikoisammattitutkintojen perusteiden uudistaminen </a:t>
            </a:r>
          </a:p>
        </p:txBody>
      </p:sp>
      <p:sp>
        <p:nvSpPr>
          <p:cNvPr id="3" name="Sisällön paikkamerkki 2">
            <a:extLst>
              <a:ext uri="{FF2B5EF4-FFF2-40B4-BE49-F238E27FC236}">
                <a16:creationId xmlns:a16="http://schemas.microsoft.com/office/drawing/2014/main" id="{B795B699-D69E-913A-D945-50AE277C6AA0}"/>
              </a:ext>
            </a:extLst>
          </p:cNvPr>
          <p:cNvSpPr>
            <a:spLocks noGrp="1"/>
          </p:cNvSpPr>
          <p:nvPr>
            <p:ph idx="1"/>
          </p:nvPr>
        </p:nvSpPr>
        <p:spPr>
          <a:xfrm>
            <a:off x="372199" y="1946639"/>
            <a:ext cx="10619852" cy="4359048"/>
          </a:xfrm>
        </p:spPr>
        <p:txBody>
          <a:bodyPr/>
          <a:lstStyle/>
          <a:p>
            <a:r>
              <a:rPr lang="fi-FI" sz="2200" dirty="0"/>
              <a:t>Uudistaminen tarkoittaa käytännössä</a:t>
            </a:r>
          </a:p>
          <a:p>
            <a:pPr lvl="1"/>
            <a:r>
              <a:rPr lang="fi-FI" sz="2200" dirty="0">
                <a:effectLst/>
                <a:ea typeface="Calibri" panose="020F0502020204030204" pitchFamily="34" charset="0"/>
              </a:rPr>
              <a:t>OKM:n </a:t>
            </a:r>
            <a:r>
              <a:rPr lang="fi-FI" sz="2200" dirty="0" err="1">
                <a:effectLst/>
                <a:ea typeface="Calibri" panose="020F0502020204030204" pitchFamily="34" charset="0"/>
              </a:rPr>
              <a:t>Tutke</a:t>
            </a:r>
            <a:r>
              <a:rPr lang="fi-FI" sz="2200" dirty="0">
                <a:effectLst/>
                <a:ea typeface="Calibri" panose="020F0502020204030204" pitchFamily="34" charset="0"/>
              </a:rPr>
              <a:t> 4–linjausten mukaisesti lisätään joustavuus ja valinnaiset tutkinnon osat, valinnaisuuden mahdollistamiseksi tarkasteltava myös tutkinnon muodostuminen ja tutkinnon osien laajuudet</a:t>
            </a:r>
          </a:p>
          <a:p>
            <a:pPr lvl="1"/>
            <a:r>
              <a:rPr lang="fi-FI" sz="2200" dirty="0">
                <a:ea typeface="Calibri" panose="020F0502020204030204" pitchFamily="34" charset="0"/>
              </a:rPr>
              <a:t>Sisältöjen uudistaminen työelämän osaamistarpeita vastaavaksi</a:t>
            </a:r>
          </a:p>
          <a:p>
            <a:r>
              <a:rPr lang="fi-FI" sz="2200" dirty="0">
                <a:ea typeface="Calibri" panose="020F0502020204030204" pitchFamily="34" charset="0"/>
              </a:rPr>
              <a:t>Avoin valmisteluprosessi ja t</a:t>
            </a:r>
            <a:r>
              <a:rPr lang="fi-FI" sz="2200" dirty="0">
                <a:effectLst/>
                <a:ea typeface="Calibri" panose="020F0502020204030204" pitchFamily="34" charset="0"/>
              </a:rPr>
              <a:t>iivis yhteistyö </a:t>
            </a:r>
            <a:r>
              <a:rPr lang="fi-FI" sz="2200" dirty="0">
                <a:effectLst/>
                <a:ea typeface="Calibri" panose="020F0502020204030204" pitchFamily="34" charset="0"/>
                <a:hlinkClick r:id="rId2"/>
              </a:rPr>
              <a:t>Liiketoiminnan työelämätoimikunna</a:t>
            </a:r>
            <a:r>
              <a:rPr lang="fi-FI" sz="2200" dirty="0">
                <a:ea typeface="Calibri" panose="020F0502020204030204" pitchFamily="34" charset="0"/>
                <a:hlinkClick r:id="rId2"/>
              </a:rPr>
              <a:t>n </a:t>
            </a:r>
            <a:r>
              <a:rPr lang="fi-FI" sz="2200" dirty="0">
                <a:ea typeface="Calibri" panose="020F0502020204030204" pitchFamily="34" charset="0"/>
              </a:rPr>
              <a:t>kanssa </a:t>
            </a:r>
            <a:endParaRPr lang="fi-FI" sz="2200" dirty="0">
              <a:effectLst/>
              <a:ea typeface="Calibri" panose="020F0502020204030204" pitchFamily="34" charset="0"/>
            </a:endParaRPr>
          </a:p>
          <a:p>
            <a:endParaRPr lang="fi-FI" dirty="0"/>
          </a:p>
        </p:txBody>
      </p:sp>
      <p:sp>
        <p:nvSpPr>
          <p:cNvPr id="4" name="Päivämäärän paikkamerkki 3">
            <a:extLst>
              <a:ext uri="{FF2B5EF4-FFF2-40B4-BE49-F238E27FC236}">
                <a16:creationId xmlns:a16="http://schemas.microsoft.com/office/drawing/2014/main" id="{D990EFEF-3B0F-AE82-EFDA-9190AF116DC4}"/>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F0D5A983-B729-6F5F-5130-D1A9D5F2C7FE}"/>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30725211-B52D-20AC-75F3-75285D413FCD}"/>
              </a:ext>
            </a:extLst>
          </p:cNvPr>
          <p:cNvSpPr>
            <a:spLocks noGrp="1"/>
          </p:cNvSpPr>
          <p:nvPr>
            <p:ph type="sldNum" sz="quarter" idx="12"/>
          </p:nvPr>
        </p:nvSpPr>
        <p:spPr/>
        <p:txBody>
          <a:bodyPr/>
          <a:lstStyle/>
          <a:p>
            <a:fld id="{A6E131DE-DA31-4CDF-828A-8EB206A3CD12}" type="slidenum">
              <a:rPr lang="en-GB" smtClean="0"/>
              <a:t>30</a:t>
            </a:fld>
            <a:endParaRPr lang="en-GB"/>
          </a:p>
        </p:txBody>
      </p:sp>
    </p:spTree>
    <p:extLst>
      <p:ext uri="{BB962C8B-B14F-4D97-AF65-F5344CB8AC3E}">
        <p14:creationId xmlns:p14="http://schemas.microsoft.com/office/powerpoint/2010/main" val="3735154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E51AAEA-1B96-F740-0523-4F5A84AEAD04}"/>
              </a:ext>
            </a:extLst>
          </p:cNvPr>
          <p:cNvSpPr>
            <a:spLocks noGrp="1"/>
          </p:cNvSpPr>
          <p:nvPr>
            <p:ph type="ctrTitle"/>
          </p:nvPr>
        </p:nvSpPr>
        <p:spPr>
          <a:xfrm>
            <a:off x="691687" y="2841089"/>
            <a:ext cx="8297694" cy="1416555"/>
          </a:xfrm>
        </p:spPr>
        <p:txBody>
          <a:bodyPr/>
          <a:lstStyle/>
          <a:p>
            <a:r>
              <a:rPr lang="fi-FI" sz="3600" dirty="0"/>
              <a:t>Tutkintojen perusteiden uudistukset tehdään sisältölähtöisesti ja kutakin osaamista/teemaa tarkastellaan työpajoissa kaikkien uudistettavien tutkintojen perusteiden näkökulmasta uudistusaikataulu huomioiden.</a:t>
            </a:r>
            <a:br>
              <a:rPr lang="fi-FI" b="1" i="0" dirty="0">
                <a:solidFill>
                  <a:srgbClr val="000000"/>
                </a:solidFill>
                <a:effectLst/>
                <a:latin typeface="Robotoregular"/>
              </a:rPr>
            </a:br>
            <a:endParaRPr lang="fi-FI" dirty="0"/>
          </a:p>
        </p:txBody>
      </p:sp>
      <p:sp>
        <p:nvSpPr>
          <p:cNvPr id="4" name="Päivämäärän paikkamerkki 3">
            <a:extLst>
              <a:ext uri="{FF2B5EF4-FFF2-40B4-BE49-F238E27FC236}">
                <a16:creationId xmlns:a16="http://schemas.microsoft.com/office/drawing/2014/main" id="{1A3EF4CE-2043-8C9A-F02B-CAC057F69820}"/>
              </a:ext>
            </a:extLst>
          </p:cNvPr>
          <p:cNvSpPr>
            <a:spLocks noGrp="1"/>
          </p:cNvSpPr>
          <p:nvPr>
            <p:ph type="dt" sz="half" idx="4294967295"/>
          </p:nvPr>
        </p:nvSpPr>
        <p:spPr>
          <a:xfrm>
            <a:off x="0" y="6305550"/>
            <a:ext cx="882650" cy="261938"/>
          </a:xfrm>
        </p:spPr>
        <p:txBody>
          <a:bodyPr/>
          <a:lstStyle/>
          <a:p>
            <a:fld id="{5A93E190-C3B8-4F0D-BC5A-414A6F0316F6}" type="datetime1">
              <a:rPr lang="en-GB" smtClean="0"/>
              <a:t>28/04/2025</a:t>
            </a:fld>
            <a:endParaRPr lang="en-GB"/>
          </a:p>
        </p:txBody>
      </p:sp>
      <p:sp>
        <p:nvSpPr>
          <p:cNvPr id="6" name="Dian numeron paikkamerkki 5">
            <a:extLst>
              <a:ext uri="{FF2B5EF4-FFF2-40B4-BE49-F238E27FC236}">
                <a16:creationId xmlns:a16="http://schemas.microsoft.com/office/drawing/2014/main" id="{3568CE33-062B-7900-1CF6-C5F1A1F1302D}"/>
              </a:ext>
            </a:extLst>
          </p:cNvPr>
          <p:cNvSpPr>
            <a:spLocks noGrp="1"/>
          </p:cNvSpPr>
          <p:nvPr>
            <p:ph type="sldNum" sz="quarter" idx="4294967295"/>
          </p:nvPr>
        </p:nvSpPr>
        <p:spPr>
          <a:xfrm>
            <a:off x="11374438" y="6305550"/>
            <a:ext cx="817562" cy="261938"/>
          </a:xfrm>
        </p:spPr>
        <p:txBody>
          <a:bodyPr/>
          <a:lstStyle/>
          <a:p>
            <a:fld id="{A6E131DE-DA31-4CDF-828A-8EB206A3CD12}" type="slidenum">
              <a:rPr lang="en-GB" smtClean="0"/>
              <a:t>31</a:t>
            </a:fld>
            <a:endParaRPr lang="en-GB"/>
          </a:p>
        </p:txBody>
      </p:sp>
    </p:spTree>
    <p:extLst>
      <p:ext uri="{BB962C8B-B14F-4D97-AF65-F5344CB8AC3E}">
        <p14:creationId xmlns:p14="http://schemas.microsoft.com/office/powerpoint/2010/main" val="4062214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8DF27EE-8A3B-6C35-E3F3-088967394C1E}"/>
              </a:ext>
            </a:extLst>
          </p:cNvPr>
          <p:cNvSpPr>
            <a:spLocks noGrp="1"/>
          </p:cNvSpPr>
          <p:nvPr>
            <p:ph type="title"/>
          </p:nvPr>
        </p:nvSpPr>
        <p:spPr>
          <a:xfrm>
            <a:off x="298672" y="89706"/>
            <a:ext cx="10515600" cy="1325563"/>
          </a:xfrm>
        </p:spPr>
        <p:txBody>
          <a:bodyPr/>
          <a:lstStyle/>
          <a:p>
            <a:r>
              <a:rPr lang="fi-FI" dirty="0"/>
              <a:t>Osaamiset ja teemat osa I</a:t>
            </a:r>
          </a:p>
        </p:txBody>
      </p:sp>
      <p:sp>
        <p:nvSpPr>
          <p:cNvPr id="4" name="Päivämäärän paikkamerkki 3">
            <a:extLst>
              <a:ext uri="{FF2B5EF4-FFF2-40B4-BE49-F238E27FC236}">
                <a16:creationId xmlns:a16="http://schemas.microsoft.com/office/drawing/2014/main" id="{6F4AFE29-CB44-9655-7F7A-B10E48E70F1F}"/>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5AD90769-1EB3-312C-DCB1-C7E3487FCD77}"/>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77FE8210-8769-ADF2-BE62-2718FA54CE2E}"/>
              </a:ext>
            </a:extLst>
          </p:cNvPr>
          <p:cNvSpPr>
            <a:spLocks noGrp="1"/>
          </p:cNvSpPr>
          <p:nvPr>
            <p:ph type="sldNum" sz="quarter" idx="12"/>
          </p:nvPr>
        </p:nvSpPr>
        <p:spPr/>
        <p:txBody>
          <a:bodyPr/>
          <a:lstStyle/>
          <a:p>
            <a:fld id="{A6E131DE-DA31-4CDF-828A-8EB206A3CD12}" type="slidenum">
              <a:rPr lang="en-GB" smtClean="0"/>
              <a:t>32</a:t>
            </a:fld>
            <a:endParaRPr lang="en-GB"/>
          </a:p>
        </p:txBody>
      </p:sp>
      <p:pic>
        <p:nvPicPr>
          <p:cNvPr id="11" name="Sisällön paikkamerkki 10">
            <a:extLst>
              <a:ext uri="{FF2B5EF4-FFF2-40B4-BE49-F238E27FC236}">
                <a16:creationId xmlns:a16="http://schemas.microsoft.com/office/drawing/2014/main" id="{458BAE9D-B9A3-720A-B061-59709ED8E1BE}"/>
              </a:ext>
            </a:extLst>
          </p:cNvPr>
          <p:cNvPicPr>
            <a:picLocks noGrp="1" noChangeAspect="1"/>
          </p:cNvPicPr>
          <p:nvPr>
            <p:ph idx="1"/>
          </p:nvPr>
        </p:nvPicPr>
        <p:blipFill>
          <a:blip r:embed="rId2"/>
          <a:stretch>
            <a:fillRect/>
          </a:stretch>
        </p:blipFill>
        <p:spPr>
          <a:xfrm>
            <a:off x="298672" y="852088"/>
            <a:ext cx="7973341" cy="4911652"/>
          </a:xfrm>
        </p:spPr>
      </p:pic>
    </p:spTree>
    <p:extLst>
      <p:ext uri="{BB962C8B-B14F-4D97-AF65-F5344CB8AC3E}">
        <p14:creationId xmlns:p14="http://schemas.microsoft.com/office/powerpoint/2010/main" val="2346704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8DF27EE-8A3B-6C35-E3F3-088967394C1E}"/>
              </a:ext>
            </a:extLst>
          </p:cNvPr>
          <p:cNvSpPr>
            <a:spLocks noGrp="1"/>
          </p:cNvSpPr>
          <p:nvPr>
            <p:ph type="title"/>
          </p:nvPr>
        </p:nvSpPr>
        <p:spPr>
          <a:xfrm>
            <a:off x="298672" y="89706"/>
            <a:ext cx="10515600" cy="1325563"/>
          </a:xfrm>
        </p:spPr>
        <p:txBody>
          <a:bodyPr/>
          <a:lstStyle/>
          <a:p>
            <a:r>
              <a:rPr lang="fi-FI" dirty="0"/>
              <a:t>Osaamiset ja teemat osa II</a:t>
            </a:r>
          </a:p>
        </p:txBody>
      </p:sp>
      <p:sp>
        <p:nvSpPr>
          <p:cNvPr id="4" name="Päivämäärän paikkamerkki 3">
            <a:extLst>
              <a:ext uri="{FF2B5EF4-FFF2-40B4-BE49-F238E27FC236}">
                <a16:creationId xmlns:a16="http://schemas.microsoft.com/office/drawing/2014/main" id="{6F4AFE29-CB44-9655-7F7A-B10E48E70F1F}"/>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5AD90769-1EB3-312C-DCB1-C7E3487FCD77}"/>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77FE8210-8769-ADF2-BE62-2718FA54CE2E}"/>
              </a:ext>
            </a:extLst>
          </p:cNvPr>
          <p:cNvSpPr>
            <a:spLocks noGrp="1"/>
          </p:cNvSpPr>
          <p:nvPr>
            <p:ph type="sldNum" sz="quarter" idx="12"/>
          </p:nvPr>
        </p:nvSpPr>
        <p:spPr/>
        <p:txBody>
          <a:bodyPr/>
          <a:lstStyle/>
          <a:p>
            <a:fld id="{A6E131DE-DA31-4CDF-828A-8EB206A3CD12}" type="slidenum">
              <a:rPr lang="en-GB" smtClean="0"/>
              <a:t>33</a:t>
            </a:fld>
            <a:endParaRPr lang="en-GB"/>
          </a:p>
        </p:txBody>
      </p:sp>
      <p:pic>
        <p:nvPicPr>
          <p:cNvPr id="9" name="Kuva 8">
            <a:extLst>
              <a:ext uri="{FF2B5EF4-FFF2-40B4-BE49-F238E27FC236}">
                <a16:creationId xmlns:a16="http://schemas.microsoft.com/office/drawing/2014/main" id="{BA8FD4BB-C301-48B6-F36D-BFF70D22E710}"/>
              </a:ext>
            </a:extLst>
          </p:cNvPr>
          <p:cNvPicPr>
            <a:picLocks noChangeAspect="1"/>
          </p:cNvPicPr>
          <p:nvPr/>
        </p:nvPicPr>
        <p:blipFill>
          <a:blip r:embed="rId2"/>
          <a:stretch>
            <a:fillRect/>
          </a:stretch>
        </p:blipFill>
        <p:spPr>
          <a:xfrm>
            <a:off x="298671" y="1024035"/>
            <a:ext cx="7837439" cy="4664496"/>
          </a:xfrm>
          <a:prstGeom prst="rect">
            <a:avLst/>
          </a:prstGeom>
        </p:spPr>
      </p:pic>
    </p:spTree>
    <p:extLst>
      <p:ext uri="{BB962C8B-B14F-4D97-AF65-F5344CB8AC3E}">
        <p14:creationId xmlns:p14="http://schemas.microsoft.com/office/powerpoint/2010/main" val="2311511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52222C-B179-78E4-5F4F-0EAF00C4450D}"/>
              </a:ext>
            </a:extLst>
          </p:cNvPr>
          <p:cNvSpPr>
            <a:spLocks noGrp="1"/>
          </p:cNvSpPr>
          <p:nvPr>
            <p:ph type="title"/>
          </p:nvPr>
        </p:nvSpPr>
        <p:spPr>
          <a:xfrm>
            <a:off x="593617" y="252748"/>
            <a:ext cx="11250040" cy="1325563"/>
          </a:xfrm>
        </p:spPr>
        <p:txBody>
          <a:bodyPr/>
          <a:lstStyle/>
          <a:p>
            <a:r>
              <a:rPr lang="fi-FI" dirty="0"/>
              <a:t>Ilmoittaudu mukaan liiketoiminnan ja yrittäjyyden tutkintojen perusteiden uudistustyöhön ja jaa kehittämisideasi</a:t>
            </a:r>
          </a:p>
        </p:txBody>
      </p:sp>
      <p:sp>
        <p:nvSpPr>
          <p:cNvPr id="3" name="Sisällön paikkamerkki 2">
            <a:extLst>
              <a:ext uri="{FF2B5EF4-FFF2-40B4-BE49-F238E27FC236}">
                <a16:creationId xmlns:a16="http://schemas.microsoft.com/office/drawing/2014/main" id="{57F9B154-81AE-0863-7490-3E623BB6D5ED}"/>
              </a:ext>
            </a:extLst>
          </p:cNvPr>
          <p:cNvSpPr>
            <a:spLocks noGrp="1"/>
          </p:cNvSpPr>
          <p:nvPr>
            <p:ph idx="1"/>
          </p:nvPr>
        </p:nvSpPr>
        <p:spPr>
          <a:xfrm>
            <a:off x="6588751" y="2296886"/>
            <a:ext cx="5371699" cy="3798431"/>
          </a:xfrm>
        </p:spPr>
        <p:txBody>
          <a:bodyPr/>
          <a:lstStyle/>
          <a:p>
            <a:r>
              <a:rPr lang="fi-FI" dirty="0"/>
              <a:t>Saatekirje ja kysely </a:t>
            </a:r>
            <a:r>
              <a:rPr lang="fi-FI" dirty="0">
                <a:hlinkClick r:id="rId2"/>
              </a:rPr>
              <a:t>Yrittäjyyden ammattitutkinnon perusteiden uudistaminen | Opetushallitus</a:t>
            </a:r>
            <a:endParaRPr lang="fi-FI" dirty="0"/>
          </a:p>
          <a:p>
            <a:r>
              <a:rPr lang="fi-FI" dirty="0"/>
              <a:t>Suora linkki kyselyyn </a:t>
            </a:r>
            <a:r>
              <a:rPr lang="fi-FI" dirty="0">
                <a:hlinkClick r:id="rId3"/>
              </a:rPr>
              <a:t>Liiketoiminnan ja yrittäjyyden tutkintojen perusteiden sisältöjen uudistamistyö 2025-2026: </a:t>
            </a:r>
            <a:r>
              <a:rPr lang="fi-FI" dirty="0" err="1">
                <a:hlinkClick r:id="rId3"/>
              </a:rPr>
              <a:t>Webropolilla</a:t>
            </a:r>
            <a:r>
              <a:rPr lang="fi-FI" dirty="0">
                <a:hlinkClick r:id="rId3"/>
              </a:rPr>
              <a:t> luotu kysely</a:t>
            </a:r>
            <a:endParaRPr lang="fi-FI" dirty="0"/>
          </a:p>
        </p:txBody>
      </p:sp>
      <p:sp>
        <p:nvSpPr>
          <p:cNvPr id="4" name="Päivämäärän paikkamerkki 3">
            <a:extLst>
              <a:ext uri="{FF2B5EF4-FFF2-40B4-BE49-F238E27FC236}">
                <a16:creationId xmlns:a16="http://schemas.microsoft.com/office/drawing/2014/main" id="{EC15ABF6-336B-DAE5-A1ED-6FF1F5C56742}"/>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9A5356B5-6163-5857-7741-AA1600FCCB46}"/>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571FAEB9-D056-90B9-4AE1-14B95A856857}"/>
              </a:ext>
            </a:extLst>
          </p:cNvPr>
          <p:cNvSpPr>
            <a:spLocks noGrp="1"/>
          </p:cNvSpPr>
          <p:nvPr>
            <p:ph type="sldNum" sz="quarter" idx="12"/>
          </p:nvPr>
        </p:nvSpPr>
        <p:spPr/>
        <p:txBody>
          <a:bodyPr/>
          <a:lstStyle/>
          <a:p>
            <a:fld id="{A6E131DE-DA31-4CDF-828A-8EB206A3CD12}" type="slidenum">
              <a:rPr lang="en-GB" smtClean="0"/>
              <a:t>34</a:t>
            </a:fld>
            <a:endParaRPr lang="en-GB"/>
          </a:p>
        </p:txBody>
      </p:sp>
      <p:pic>
        <p:nvPicPr>
          <p:cNvPr id="10" name="Kuva 9">
            <a:extLst>
              <a:ext uri="{FF2B5EF4-FFF2-40B4-BE49-F238E27FC236}">
                <a16:creationId xmlns:a16="http://schemas.microsoft.com/office/drawing/2014/main" id="{8953FC34-11BB-7FB5-3D34-36D754CF1A72}"/>
              </a:ext>
            </a:extLst>
          </p:cNvPr>
          <p:cNvPicPr>
            <a:picLocks noChangeAspect="1"/>
          </p:cNvPicPr>
          <p:nvPr/>
        </p:nvPicPr>
        <p:blipFill>
          <a:blip r:embed="rId4"/>
          <a:stretch>
            <a:fillRect/>
          </a:stretch>
        </p:blipFill>
        <p:spPr>
          <a:xfrm>
            <a:off x="231549" y="2053235"/>
            <a:ext cx="6357201" cy="4091069"/>
          </a:xfrm>
          <a:prstGeom prst="rect">
            <a:avLst/>
          </a:prstGeom>
        </p:spPr>
      </p:pic>
    </p:spTree>
    <p:extLst>
      <p:ext uri="{BB962C8B-B14F-4D97-AF65-F5344CB8AC3E}">
        <p14:creationId xmlns:p14="http://schemas.microsoft.com/office/powerpoint/2010/main" val="1987797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8DF27EE-8A3B-6C35-E3F3-088967394C1E}"/>
              </a:ext>
            </a:extLst>
          </p:cNvPr>
          <p:cNvSpPr>
            <a:spLocks noGrp="1"/>
          </p:cNvSpPr>
          <p:nvPr>
            <p:ph type="title"/>
          </p:nvPr>
        </p:nvSpPr>
        <p:spPr/>
        <p:txBody>
          <a:bodyPr/>
          <a:lstStyle/>
          <a:p>
            <a:r>
              <a:rPr lang="fi-FI" dirty="0"/>
              <a:t>Uutinen 23.4.2025</a:t>
            </a:r>
          </a:p>
        </p:txBody>
      </p:sp>
      <p:sp>
        <p:nvSpPr>
          <p:cNvPr id="3" name="Sisällön paikkamerkki 2">
            <a:extLst>
              <a:ext uri="{FF2B5EF4-FFF2-40B4-BE49-F238E27FC236}">
                <a16:creationId xmlns:a16="http://schemas.microsoft.com/office/drawing/2014/main" id="{F26686DC-CE74-64F8-3862-02C15A3DC298}"/>
              </a:ext>
            </a:extLst>
          </p:cNvPr>
          <p:cNvSpPr>
            <a:spLocks noGrp="1"/>
          </p:cNvSpPr>
          <p:nvPr>
            <p:ph idx="1"/>
          </p:nvPr>
        </p:nvSpPr>
        <p:spPr>
          <a:xfrm>
            <a:off x="709062" y="2319688"/>
            <a:ext cx="5133474" cy="3857274"/>
          </a:xfrm>
        </p:spPr>
        <p:txBody>
          <a:bodyPr/>
          <a:lstStyle/>
          <a:p>
            <a:pPr marL="0" indent="0">
              <a:buNone/>
            </a:pPr>
            <a:r>
              <a:rPr lang="fi-FI" dirty="0">
                <a:hlinkClick r:id="rId2"/>
              </a:rPr>
              <a:t>Opetushallitus käynnistää liiketoiminta- ja yrittäjyysosaamisen uudistamisen – tule mukaan vaikuttamaan | Opetushallitus</a:t>
            </a:r>
            <a:endParaRPr lang="fi-FI" dirty="0"/>
          </a:p>
        </p:txBody>
      </p:sp>
      <p:sp>
        <p:nvSpPr>
          <p:cNvPr id="4" name="Päivämäärän paikkamerkki 3">
            <a:extLst>
              <a:ext uri="{FF2B5EF4-FFF2-40B4-BE49-F238E27FC236}">
                <a16:creationId xmlns:a16="http://schemas.microsoft.com/office/drawing/2014/main" id="{6F4AFE29-CB44-9655-7F7A-B10E48E70F1F}"/>
              </a:ext>
            </a:extLst>
          </p:cNvPr>
          <p:cNvSpPr>
            <a:spLocks noGrp="1"/>
          </p:cNvSpPr>
          <p:nvPr>
            <p:ph type="dt" sz="half" idx="10"/>
          </p:nvPr>
        </p:nvSpPr>
        <p:spPr/>
        <p:txBody>
          <a:bodyPr/>
          <a:lstStyle/>
          <a:p>
            <a:fld id="{5A93E190-C3B8-4F0D-BC5A-414A6F0316F6}" type="datetime1">
              <a:rPr lang="en-GB" smtClean="0"/>
              <a:t>28/04/2025</a:t>
            </a:fld>
            <a:endParaRPr lang="en-GB"/>
          </a:p>
        </p:txBody>
      </p:sp>
      <p:sp>
        <p:nvSpPr>
          <p:cNvPr id="5" name="Alatunnisteen paikkamerkki 4">
            <a:extLst>
              <a:ext uri="{FF2B5EF4-FFF2-40B4-BE49-F238E27FC236}">
                <a16:creationId xmlns:a16="http://schemas.microsoft.com/office/drawing/2014/main" id="{5AD90769-1EB3-312C-DCB1-C7E3487FCD77}"/>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77FE8210-8769-ADF2-BE62-2718FA54CE2E}"/>
              </a:ext>
            </a:extLst>
          </p:cNvPr>
          <p:cNvSpPr>
            <a:spLocks noGrp="1"/>
          </p:cNvSpPr>
          <p:nvPr>
            <p:ph type="sldNum" sz="quarter" idx="12"/>
          </p:nvPr>
        </p:nvSpPr>
        <p:spPr/>
        <p:txBody>
          <a:bodyPr/>
          <a:lstStyle/>
          <a:p>
            <a:fld id="{A6E131DE-DA31-4CDF-828A-8EB206A3CD12}" type="slidenum">
              <a:rPr lang="en-GB" smtClean="0"/>
              <a:t>35</a:t>
            </a:fld>
            <a:endParaRPr lang="en-GB"/>
          </a:p>
        </p:txBody>
      </p:sp>
      <p:pic>
        <p:nvPicPr>
          <p:cNvPr id="8" name="Kuva 7">
            <a:extLst>
              <a:ext uri="{FF2B5EF4-FFF2-40B4-BE49-F238E27FC236}">
                <a16:creationId xmlns:a16="http://schemas.microsoft.com/office/drawing/2014/main" id="{EBD95D11-0CDD-7898-AFA5-B639E458F512}"/>
              </a:ext>
            </a:extLst>
          </p:cNvPr>
          <p:cNvPicPr>
            <a:picLocks noChangeAspect="1"/>
          </p:cNvPicPr>
          <p:nvPr/>
        </p:nvPicPr>
        <p:blipFill>
          <a:blip r:embed="rId3"/>
          <a:stretch>
            <a:fillRect/>
          </a:stretch>
        </p:blipFill>
        <p:spPr>
          <a:xfrm>
            <a:off x="6454166" y="1485109"/>
            <a:ext cx="5737834" cy="3099268"/>
          </a:xfrm>
          <a:prstGeom prst="rect">
            <a:avLst/>
          </a:prstGeom>
        </p:spPr>
      </p:pic>
    </p:spTree>
    <p:extLst>
      <p:ext uri="{BB962C8B-B14F-4D97-AF65-F5344CB8AC3E}">
        <p14:creationId xmlns:p14="http://schemas.microsoft.com/office/powerpoint/2010/main" val="307130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19642-746C-B2B9-C5E1-AED32EC32A55}"/>
              </a:ext>
            </a:extLst>
          </p:cNvPr>
          <p:cNvSpPr>
            <a:spLocks noGrp="1"/>
          </p:cNvSpPr>
          <p:nvPr>
            <p:ph type="ctrTitle"/>
          </p:nvPr>
        </p:nvSpPr>
        <p:spPr/>
        <p:txBody>
          <a:bodyPr/>
          <a:lstStyle/>
          <a:p>
            <a:r>
              <a:rPr lang="en-US">
                <a:ea typeface="Calibri"/>
                <a:cs typeface="Calibri"/>
              </a:rPr>
              <a:t>Kiitos!</a:t>
            </a:r>
            <a:endParaRPr lang="en-US"/>
          </a:p>
        </p:txBody>
      </p:sp>
    </p:spTree>
    <p:extLst>
      <p:ext uri="{BB962C8B-B14F-4D97-AF65-F5344CB8AC3E}">
        <p14:creationId xmlns:p14="http://schemas.microsoft.com/office/powerpoint/2010/main" val="4129211758"/>
      </p:ext>
    </p:extLst>
  </p:cSld>
  <p:clrMapOvr>
    <a:masterClrMapping/>
  </p:clrMapOvr>
</p:sld>
</file>

<file path=ppt/theme/theme1.xml><?xml version="1.0" encoding="utf-8"?>
<a:theme xmlns:a="http://schemas.openxmlformats.org/drawingml/2006/main" name="Opetushallitus">
  <a:themeElements>
    <a:clrScheme name="OPH">
      <a:dk1>
        <a:sysClr val="windowText" lastClr="000000"/>
      </a:dk1>
      <a:lt1>
        <a:sysClr val="window" lastClr="FFFFFF"/>
      </a:lt1>
      <a:dk2>
        <a:srgbClr val="0041DC"/>
      </a:dk2>
      <a:lt2>
        <a:srgbClr val="E7E6E6"/>
      </a:lt2>
      <a:accent1>
        <a:srgbClr val="0041DC"/>
      </a:accent1>
      <a:accent2>
        <a:srgbClr val="5BCA13"/>
      </a:accent2>
      <a:accent3>
        <a:srgbClr val="82D4FF"/>
      </a:accent3>
      <a:accent4>
        <a:srgbClr val="FFE500"/>
      </a:accent4>
      <a:accent5>
        <a:srgbClr val="FF5000"/>
      </a:accent5>
      <a:accent6>
        <a:srgbClr val="C227B9"/>
      </a:accent6>
      <a:hlink>
        <a:srgbClr val="0563C1"/>
      </a:hlink>
      <a:folHlink>
        <a:srgbClr val="954F72"/>
      </a:folHlink>
    </a:clrScheme>
    <a:fontScheme name="OPHpower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H_malliesitys_v2016-12-27.potx" id="{33B8A95F-A2FD-4DF9-92B2-42FF91268AB1}" vid="{1518D60F-0F21-4C63-A737-55D117EA71EE}"/>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4401BA5C901DE47985816CD37FC3858" ma:contentTypeVersion="15" ma:contentTypeDescription="Create a new document." ma:contentTypeScope="" ma:versionID="a89f98bc3d608fa0639da505a7146f79">
  <xsd:schema xmlns:xsd="http://www.w3.org/2001/XMLSchema" xmlns:xs="http://www.w3.org/2001/XMLSchema" xmlns:p="http://schemas.microsoft.com/office/2006/metadata/properties" xmlns:ns2="6a2bfbf9-604d-4db0-a49e-e4d2f5ba51e5" xmlns:ns3="653dcc12-0fe7-4eab-8020-e79145637b7f" xmlns:ns4="cfe885dc-9db7-4894-95a4-8bf7ccbac140" targetNamespace="http://schemas.microsoft.com/office/2006/metadata/properties" ma:root="true" ma:fieldsID="57575bdb3256758546d952dc6ef45d04" ns2:_="" ns3:_="" ns4:_="">
    <xsd:import namespace="6a2bfbf9-604d-4db0-a49e-e4d2f5ba51e5"/>
    <xsd:import namespace="653dcc12-0fe7-4eab-8020-e79145637b7f"/>
    <xsd:import namespace="cfe885dc-9db7-4894-95a4-8bf7ccbac14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lcf76f155ced4ddcb4097134ff3c332f" minOccurs="0"/>
                <xsd:element ref="ns4:TaxCatchAll"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2bfbf9-604d-4db0-a49e-e4d2f5ba51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95fa535-6bc0-41a5-b9d9-f1c35ec2e0dd"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3dcc12-0fe7-4eab-8020-e79145637b7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e885dc-9db7-4894-95a4-8bf7ccbac14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802f3f9-2fcd-4949-b2a7-c11f23e44540}" ma:internalName="TaxCatchAll" ma:showField="CatchAllData" ma:web="653dcc12-0fe7-4eab-8020-e79145637b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a2bfbf9-604d-4db0-a49e-e4d2f5ba51e5">
      <Terms xmlns="http://schemas.microsoft.com/office/infopath/2007/PartnerControls"/>
    </lcf76f155ced4ddcb4097134ff3c332f>
    <TaxCatchAll xmlns="cfe885dc-9db7-4894-95a4-8bf7ccbac140" xsi:nil="true"/>
  </documentManagement>
</p:properties>
</file>

<file path=customXml/itemProps1.xml><?xml version="1.0" encoding="utf-8"?>
<ds:datastoreItem xmlns:ds="http://schemas.openxmlformats.org/officeDocument/2006/customXml" ds:itemID="{1291FF94-EF8E-46A2-8BDF-2AA282F769F7}">
  <ds:schemaRefs>
    <ds:schemaRef ds:uri="http://schemas.microsoft.com/sharepoint/v3/contenttype/forms"/>
  </ds:schemaRefs>
</ds:datastoreItem>
</file>

<file path=customXml/itemProps2.xml><?xml version="1.0" encoding="utf-8"?>
<ds:datastoreItem xmlns:ds="http://schemas.openxmlformats.org/officeDocument/2006/customXml" ds:itemID="{D59760C6-BC12-4579-A78A-F937BA37E6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2bfbf9-604d-4db0-a49e-e4d2f5ba51e5"/>
    <ds:schemaRef ds:uri="653dcc12-0fe7-4eab-8020-e79145637b7f"/>
    <ds:schemaRef ds:uri="cfe885dc-9db7-4894-95a4-8bf7ccbac1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07A42A-FB75-46D2-8C6C-E645FDFDE783}">
  <ds:schemaRefs>
    <ds:schemaRef ds:uri="653dcc12-0fe7-4eab-8020-e79145637b7f"/>
    <ds:schemaRef ds:uri="http://schemas.microsoft.com/office/2006/documentManagement/types"/>
    <ds:schemaRef ds:uri="http://schemas.microsoft.com/office/infopath/2007/PartnerControls"/>
    <ds:schemaRef ds:uri="6a2bfbf9-604d-4db0-a49e-e4d2f5ba51e5"/>
    <ds:schemaRef ds:uri="http://purl.org/dc/elements/1.1/"/>
    <ds:schemaRef ds:uri="http://schemas.microsoft.com/office/2006/metadata/properties"/>
    <ds:schemaRef ds:uri="http://schemas.openxmlformats.org/package/2006/metadata/core-properties"/>
    <ds:schemaRef ds:uri="cfe885dc-9db7-4894-95a4-8bf7ccbac140"/>
    <ds:schemaRef ds:uri="http://www.w3.org/XML/1998/namespace"/>
    <ds:schemaRef ds:uri="http://purl.org/dc/dcmitype/"/>
    <ds:schemaRef ds:uri="http://purl.org/dc/terms/"/>
  </ds:schemaRefs>
</ds:datastoreItem>
</file>

<file path=docMetadata/LabelInfo.xml><?xml version="1.0" encoding="utf-8"?>
<clbl:labelList xmlns:clbl="http://schemas.microsoft.com/office/2020/mipLabelMetadata">
  <clbl:label id="{7c14dfa4-c0fc-4725-9f04-76a443deb095}" enabled="0" method="" siteId="{7c14dfa4-c0fc-4725-9f04-76a443deb095}" removed="1"/>
</clbl:labelList>
</file>

<file path=docProps/app.xml><?xml version="1.0" encoding="utf-8"?>
<Properties xmlns="http://schemas.openxmlformats.org/officeDocument/2006/extended-properties" xmlns:vt="http://schemas.openxmlformats.org/officeDocument/2006/docPropsVTypes">
  <TotalTime>8641</TotalTime>
  <Words>2145</Words>
  <Application>Microsoft Office PowerPoint</Application>
  <PresentationFormat>Laajakuva</PresentationFormat>
  <Paragraphs>301</Paragraphs>
  <Slides>36</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36</vt:i4>
      </vt:variant>
    </vt:vector>
  </HeadingPairs>
  <TitlesOfParts>
    <vt:vector size="43" baseType="lpstr">
      <vt:lpstr>Arial</vt:lpstr>
      <vt:lpstr>Calibri</vt:lpstr>
      <vt:lpstr>Courier New</vt:lpstr>
      <vt:lpstr>Open Sans Variable</vt:lpstr>
      <vt:lpstr>Roboto</vt:lpstr>
      <vt:lpstr>Robotoregular</vt:lpstr>
      <vt:lpstr>Opetushallitus</vt:lpstr>
      <vt:lpstr>Liiketoiminnan ja yrittäjyyden tutkintojen perusteiden uudistamisen taustaa ja tavoitteet  </vt:lpstr>
      <vt:lpstr>Esityksen sisältö – uudistuksen taustaa,  tavoitteita sekä aikataulu</vt:lpstr>
      <vt:lpstr>Lähtökohtana opetus- ja kulttuuriministeriön työryhmän ehdotukset</vt:lpstr>
      <vt:lpstr>Valmisteluprosessi</vt:lpstr>
      <vt:lpstr>Mitä on digivihreä kaksoissiirtymä?</vt:lpstr>
      <vt:lpstr>Digitaalisen ja vihreän siirtymän osaamisen uudet valinnaiset tutkinnon osat</vt:lpstr>
      <vt:lpstr>Muu joustavuutta tukeva valinnanmahdollisuus</vt:lpstr>
      <vt:lpstr>OKM:n Ammatillisten tutkintojen kehittämisen työryhmän (ns. Tutke4) linjausten vaikutukset liiketoiminnan ja yrittäjyyden tutkintojen perusteisiin  </vt:lpstr>
      <vt:lpstr>Digivihreän kaksoissiirtymän valinnaiset tutkinnon osat  osaksi kaikkia ammatti- ja erikoisammattitutkintojen perusteita</vt:lpstr>
      <vt:lpstr>Uutinen 26.3.2025</vt:lpstr>
      <vt:lpstr>Keskeiset vaikutukset, joita tavoitellaan</vt:lpstr>
      <vt:lpstr>Ammattitutkintojen tutkinnon osat</vt:lpstr>
      <vt:lpstr>Erikoisammattitutkintojen tutkinnon osat </vt:lpstr>
      <vt:lpstr>Digikyvykkyyden edistäminen työyhteisössä, 15 osp</vt:lpstr>
      <vt:lpstr>PowerPoint-esitys</vt:lpstr>
      <vt:lpstr> Tekoälyn hyödyntäminen työprosessissa 15 osp </vt:lpstr>
      <vt:lpstr>Vihreän siirtymän edistäminen, 15 osp</vt:lpstr>
      <vt:lpstr>Digitalisaation edistäminen  30 osp -erikoisammattitutkinnon osan avulla</vt:lpstr>
      <vt:lpstr>Kokeilukulttuurin edistämiseksi:  Kehittyvien teknologioiden kokeilu 30 osp</vt:lpstr>
      <vt:lpstr>Kiertotaloustoiminnan kehittäminen, 30 osp</vt:lpstr>
      <vt:lpstr>Esimerkkejä käytännön soveltamisesta</vt:lpstr>
      <vt:lpstr> Kyberturvallisuuden edistäminen 30 osp </vt:lpstr>
      <vt:lpstr>Kyberturvallisuuden edistäminen ja NIS2-direktiivi</vt:lpstr>
      <vt:lpstr>Tukimateriaaleja</vt:lpstr>
      <vt:lpstr>Liiketoiminnan ja yrittäjyyden tutkintojen perusteiden uudistamisen eteneminen, yhteinen työskentely ja aikataulut </vt:lpstr>
      <vt:lpstr>Yrittäjyyden ammattitutkinnon perusteiden uudistaminen</vt:lpstr>
      <vt:lpstr>Yrittäjyyden ammattitutkinnon perusteiden uudistaminen</vt:lpstr>
      <vt:lpstr>Yrittäjyyden ammattitutkinnon osien sisällöt kattamaan koko yrittäjyyden elinkaari</vt:lpstr>
      <vt:lpstr>Liiketoiminnan ammatti- ja erikoisammattitutkintojen perusteiden uudistaminen</vt:lpstr>
      <vt:lpstr>Liiketoiminnan ammatti- ja erikoisammattitutkintojen perusteiden uudistaminen </vt:lpstr>
      <vt:lpstr>Tutkintojen perusteiden uudistukset tehdään sisältölähtöisesti ja kutakin osaamista/teemaa tarkastellaan työpajoissa kaikkien uudistettavien tutkintojen perusteiden näkökulmasta uudistusaikataulu huomioiden. </vt:lpstr>
      <vt:lpstr>Osaamiset ja teemat osa I</vt:lpstr>
      <vt:lpstr>Osaamiset ja teemat osa II</vt:lpstr>
      <vt:lpstr>Ilmoittaudu mukaan liiketoiminnan ja yrittäjyyden tutkintojen perusteiden uudistustyöhön ja jaa kehittämisideasi</vt:lpstr>
      <vt:lpstr>Uutinen 23.4.2025</vt:lpstr>
      <vt:lpstr>Kiitos!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Yhteinen osaaminen ammatillisiin tutkintoihin</dc:title>
  <dc:creator>Liimatainen Anne</dc:creator>
  <cp:lastModifiedBy>Taivassalo Minna (OPH)</cp:lastModifiedBy>
  <cp:revision>490</cp:revision>
  <dcterms:created xsi:type="dcterms:W3CDTF">2020-12-18T12:43:43Z</dcterms:created>
  <dcterms:modified xsi:type="dcterms:W3CDTF">2025-04-28T13:30:45Z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0x01010044401BA5C901DE47985816CD37FC3858</vt:lpwstr>
  </property>
</Properties>
</file>