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6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hUJlOHYCCya6elmNkQ8l8SIdTIv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CA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4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46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2205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3527952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0590637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16176600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4726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19091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1842992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032453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458514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0474697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9944242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52773614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09233054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23609565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8426967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12968119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eni kuva 1">
  <p:cSld name="Pieni kuva 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>
            <a:spLocks noGrp="1"/>
          </p:cNvSpPr>
          <p:nvPr>
            <p:ph type="title"/>
          </p:nvPr>
        </p:nvSpPr>
        <p:spPr>
          <a:xfrm>
            <a:off x="789560" y="82232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1"/>
          </p:nvPr>
        </p:nvSpPr>
        <p:spPr>
          <a:xfrm>
            <a:off x="788400" y="2304000"/>
            <a:ext cx="5320570" cy="3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5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1800"/>
              <a:buChar char="-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1800"/>
              <a:buChar char="-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-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dt" idx="10"/>
          </p:nvPr>
        </p:nvSpPr>
        <p:spPr>
          <a:xfrm>
            <a:off x="896568" y="6305687"/>
            <a:ext cx="883594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ftr" idx="11"/>
          </p:nvPr>
        </p:nvSpPr>
        <p:spPr>
          <a:xfrm>
            <a:off x="1780162" y="6305687"/>
            <a:ext cx="4328808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sldNum" idx="12"/>
          </p:nvPr>
        </p:nvSpPr>
        <p:spPr>
          <a:xfrm>
            <a:off x="10554508" y="6305687"/>
            <a:ext cx="818748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27" name="Google Shape;27;p9"/>
          <p:cNvSpPr>
            <a:spLocks noGrp="1"/>
          </p:cNvSpPr>
          <p:nvPr>
            <p:ph type="pic" idx="2"/>
          </p:nvPr>
        </p:nvSpPr>
        <p:spPr>
          <a:xfrm>
            <a:off x="6303963" y="2403475"/>
            <a:ext cx="5000625" cy="3443288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73409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43555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Freeform 5">
            <a:extLst>
              <a:ext uri="{FF2B5EF4-FFF2-40B4-BE49-F238E27FC236}">
                <a16:creationId xmlns:a16="http://schemas.microsoft.com/office/drawing/2014/main" id="{D22D1B95-2B54-43E9-85D9-B489F6C5D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21010068">
            <a:off x="8490951" y="4185117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</p:sp>
      <p:sp>
        <p:nvSpPr>
          <p:cNvPr id="123" name="Freeform 5">
            <a:extLst>
              <a:ext uri="{FF2B5EF4-FFF2-40B4-BE49-F238E27FC236}">
                <a16:creationId xmlns:a16="http://schemas.microsoft.com/office/drawing/2014/main" id="{7D0F3F6D-A49D-4406-8D61-1C4F8D792F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455612" y="4241801"/>
            <a:ext cx="11277600" cy="2337161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25" name="Freeform 5">
            <a:extLst>
              <a:ext uri="{FF2B5EF4-FFF2-40B4-BE49-F238E27FC236}">
                <a16:creationId xmlns:a16="http://schemas.microsoft.com/office/drawing/2014/main" id="{D953A318-DA8D-4405-9536-D889E45C5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9E382A3D-2F90-475C-8DF2-F666FEA34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5" name="Google Shape;115;p1"/>
          <p:cNvSpPr txBox="1"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fi-FI" sz="6600">
                <a:solidFill>
                  <a:srgbClr val="FFFFFF"/>
                </a:solidFill>
              </a:rPr>
              <a:t>Saamelaiset Suomessa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fi-FI"/>
              <a:t>Saamelaiset Suomessa</a:t>
            </a:r>
            <a:endParaRPr/>
          </a:p>
        </p:txBody>
      </p:sp>
      <p:sp>
        <p:nvSpPr>
          <p:cNvPr id="122" name="Google Shape;122;p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0363" lvl="0" indent="-360363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fi-FI" dirty="0"/>
              <a:t>Saamelaiset ovat Euroopan unionin ainoa alkuperäiskansa.</a:t>
            </a:r>
            <a:endParaRPr dirty="0"/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fi-FI" dirty="0"/>
              <a:t>Suomessa saamelaisia elää n. 10 000. </a:t>
            </a:r>
            <a:endParaRPr dirty="0"/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fi-FI" dirty="0"/>
              <a:t>Perinteisiä saamelaisten elinkeinoja ovat mm. poronhoito, kalastus ja käsityöt.</a:t>
            </a:r>
            <a:endParaRPr dirty="0"/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fi-FI" dirty="0"/>
              <a:t>Suomen perustuslain mukaan saamelaisilla on oikeus säilyttää ja kehittää omaa kieltään ja kulttuuriaan. </a:t>
            </a:r>
            <a:endParaRPr dirty="0"/>
          </a:p>
        </p:txBody>
      </p:sp>
      <p:sp>
        <p:nvSpPr>
          <p:cNvPr id="124" name="Google Shape;124;p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Opetushallitus</a:t>
            </a:r>
            <a:endParaRPr/>
          </a:p>
        </p:txBody>
      </p:sp>
      <p:sp>
        <p:nvSpPr>
          <p:cNvPr id="125" name="Google Shape;125;p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2</a:t>
            </a:fld>
            <a:endParaRPr/>
          </a:p>
        </p:txBody>
      </p:sp>
      <p:pic>
        <p:nvPicPr>
          <p:cNvPr id="126" name="Google Shape;126;p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3632" b="3632"/>
          <a:stretch/>
        </p:blipFill>
        <p:spPr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127" name="Google Shape;127;p2"/>
          <p:cNvSpPr txBox="1"/>
          <p:nvPr/>
        </p:nvSpPr>
        <p:spPr>
          <a:xfrm>
            <a:off x="6202017" y="5863610"/>
            <a:ext cx="332334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Lähde: Wikimedia Commons (PD)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1" name="Rectangle 140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5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</p:sp>
      <p:sp>
        <p:nvSpPr>
          <p:cNvPr id="147" name="Freeform: Shape 146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49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32" name="Google Shape;132;p3"/>
          <p:cNvSpPr txBox="1"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fi-FI" sz="3200" dirty="0">
                <a:solidFill>
                  <a:srgbClr val="EBEBEB"/>
                </a:solidFill>
              </a:rPr>
              <a:t>Saamen kielet</a:t>
            </a:r>
          </a:p>
        </p:txBody>
      </p:sp>
      <p:sp>
        <p:nvSpPr>
          <p:cNvPr id="135" name="Google Shape;135;p3"/>
          <p:cNvSpPr txBox="1"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/>
              <a:t>Opetushallitus</a:t>
            </a:r>
          </a:p>
        </p:txBody>
      </p:sp>
      <p:sp>
        <p:nvSpPr>
          <p:cNvPr id="133" name="Google Shape;133;p3"/>
          <p:cNvSpPr txBox="1">
            <a:spLocks noGrp="1"/>
          </p:cNvSpPr>
          <p:nvPr>
            <p:ph idx="1"/>
          </p:nvPr>
        </p:nvSpPr>
        <p:spPr>
          <a:xfrm>
            <a:off x="4982015" y="437513"/>
            <a:ext cx="7139732" cy="7196186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360363" lvl="0" indent="-360363" rtl="0">
              <a:spcBef>
                <a:spcPts val="0"/>
              </a:spcBef>
              <a:spcAft>
                <a:spcPts val="600"/>
              </a:spcAft>
              <a:buSzPts val="2400"/>
              <a:buChar char="•"/>
            </a:pPr>
            <a:r>
              <a:rPr lang="fi-FI" sz="2400" dirty="0"/>
              <a:t>Suomen saamelaiset puhuvat</a:t>
            </a:r>
          </a:p>
          <a:p>
            <a:pPr marL="0" lvl="0" indent="0" rtl="0">
              <a:spcBef>
                <a:spcPts val="0"/>
              </a:spcBef>
              <a:spcAft>
                <a:spcPts val="600"/>
              </a:spcAft>
              <a:buSzPts val="2400"/>
              <a:buNone/>
            </a:pPr>
            <a:r>
              <a:rPr lang="fi-FI" sz="2000" dirty="0">
                <a:solidFill>
                  <a:schemeClr val="tx2"/>
                </a:solidFill>
                <a:sym typeface="Wingdings" panose="05000000000000000000" pitchFamily="2" charset="2"/>
              </a:rPr>
              <a:t>	</a:t>
            </a:r>
            <a:r>
              <a:rPr lang="fi-FI" sz="2000" dirty="0">
                <a:solidFill>
                  <a:srgbClr val="5BCA13"/>
                </a:solidFill>
                <a:sym typeface="Wingdings" panose="05000000000000000000" pitchFamily="2" charset="2"/>
              </a:rPr>
              <a:t> </a:t>
            </a:r>
            <a:r>
              <a:rPr lang="fi-FI" sz="2000" dirty="0"/>
              <a:t>pohjoissaamea </a:t>
            </a:r>
            <a:r>
              <a:rPr lang="fi-FI" sz="2000" dirty="0">
                <a:solidFill>
                  <a:schemeClr val="tx2"/>
                </a:solidFill>
                <a:sym typeface="Wingdings" panose="05000000000000000000" pitchFamily="2" charset="2"/>
              </a:rPr>
              <a:t></a:t>
            </a:r>
            <a:r>
              <a:rPr lang="fi-FI" sz="2000" dirty="0"/>
              <a:t> inarinsaamea </a:t>
            </a:r>
            <a:r>
              <a:rPr lang="fi-FI" sz="2000" dirty="0">
                <a:solidFill>
                  <a:schemeClr val="tx2"/>
                </a:solidFill>
                <a:sym typeface="Wingdings" panose="05000000000000000000" pitchFamily="2" charset="2"/>
              </a:rPr>
              <a:t></a:t>
            </a:r>
            <a:r>
              <a:rPr lang="fi-FI" sz="2000" dirty="0">
                <a:solidFill>
                  <a:srgbClr val="5BCA13"/>
                </a:solidFill>
                <a:sym typeface="Wingdings" panose="05000000000000000000" pitchFamily="2" charset="2"/>
              </a:rPr>
              <a:t> </a:t>
            </a:r>
            <a:r>
              <a:rPr lang="fi-FI" sz="2000" dirty="0"/>
              <a:t>koltansaamea. </a:t>
            </a:r>
          </a:p>
          <a:p>
            <a:pPr marL="360363" lvl="0" indent="-360363" rtl="0">
              <a:spcBef>
                <a:spcPts val="1500"/>
              </a:spcBef>
              <a:spcAft>
                <a:spcPts val="600"/>
              </a:spcAft>
              <a:buSzPts val="2400"/>
              <a:buChar char="•"/>
            </a:pPr>
            <a:r>
              <a:rPr lang="fi-FI" sz="2400" dirty="0"/>
              <a:t>Saamen kielet ovat virallisia kieliä saamelaisten kotiseutualueella Inarin, Enontekiön ja Utsjoen kunnissa sekä Sodankylän pohjoisosassa.</a:t>
            </a:r>
          </a:p>
          <a:p>
            <a:pPr marL="360363" lvl="0" indent="-360363" rtl="0">
              <a:spcBef>
                <a:spcPts val="1500"/>
              </a:spcBef>
              <a:spcAft>
                <a:spcPts val="600"/>
              </a:spcAft>
              <a:buSzPts val="2400"/>
              <a:buChar char="•"/>
            </a:pPr>
            <a:r>
              <a:rPr lang="fi-FI" sz="2400" dirty="0"/>
              <a:t>Monet saamelaiset asuvat nykyään kotiseutualueen ulkopuolella, minkä seurauksena kielten käyttö on vähentynyt.</a:t>
            </a:r>
          </a:p>
          <a:p>
            <a:pPr marL="360363" lvl="0" indent="-360363" rtl="0">
              <a:spcBef>
                <a:spcPts val="1500"/>
              </a:spcBef>
              <a:spcAft>
                <a:spcPts val="600"/>
              </a:spcAft>
              <a:buSzPts val="2400"/>
              <a:buChar char="•"/>
            </a:pPr>
            <a:r>
              <a:rPr lang="fi-FI" sz="2400" dirty="0"/>
              <a:t>Kieliä on pyritty elvyttämään mm. pienten lasten kielikylpyopetuksella. </a:t>
            </a:r>
          </a:p>
          <a:p>
            <a:pPr marL="360363" lvl="0" indent="-207963" rtl="0">
              <a:spcBef>
                <a:spcPts val="1500"/>
              </a:spcBef>
              <a:spcAft>
                <a:spcPts val="600"/>
              </a:spcAft>
              <a:buSzPts val="2400"/>
              <a:buNone/>
            </a:pPr>
            <a:endParaRPr lang="fi-FI" sz="2000" dirty="0"/>
          </a:p>
          <a:p>
            <a:pPr marL="360363" lvl="0" indent="-207963" rtl="0">
              <a:spcBef>
                <a:spcPts val="1500"/>
              </a:spcBef>
              <a:spcAft>
                <a:spcPts val="600"/>
              </a:spcAft>
              <a:buSzPts val="2400"/>
              <a:buNone/>
            </a:pPr>
            <a:endParaRPr lang="fi-FI" sz="2000" dirty="0"/>
          </a:p>
        </p:txBody>
      </p:sp>
      <p:sp>
        <p:nvSpPr>
          <p:cNvPr id="136" name="Google Shape;136;p3"/>
          <p:cNvSpPr txBox="1">
            <a:spLocks noGrp="1"/>
          </p:cNvSpPr>
          <p:nvPr>
            <p:ph type="sldNum" sz="quarter" idx="12"/>
          </p:nvPr>
        </p:nvSpPr>
        <p:spPr>
          <a:xfrm>
            <a:off x="10792691" y="6391838"/>
            <a:ext cx="838199" cy="304799"/>
          </a:xfrm>
          <a:prstGeom prst="rect">
            <a:avLst/>
          </a:prstGeom>
        </p:spPr>
        <p:txBody>
          <a:bodyPr spcFirstLastPara="1" lIns="0" tIns="0" rIns="0" bIns="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fi-FI" sz="1000">
                <a:solidFill>
                  <a:schemeClr val="accent1"/>
                </a:solidFill>
              </a:rPr>
              <a:pPr marL="0" lvl="0" indent="0" algn="r" rtl="0">
                <a:spcBef>
                  <a:spcPts val="0"/>
                </a:spcBef>
                <a:spcAft>
                  <a:spcPts val="600"/>
                </a:spcAft>
                <a:buNone/>
              </a:pPr>
              <a:t>3</a:t>
            </a:fld>
            <a:endParaRPr lang="fi-FI" sz="10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49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1FD9464E-E5B9-40C0-B738-67C266F51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" y="473745"/>
            <a:ext cx="11227090" cy="5902829"/>
          </a:xfrm>
          <a:prstGeom prst="rect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6CCD7EA2-2557-4E49-9B59-9C028EF186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473746"/>
            <a:ext cx="4168684" cy="5902828"/>
          </a:xfrm>
          <a:prstGeom prst="rect">
            <a:avLst/>
          </a:prstGeom>
          <a:solidFill>
            <a:srgbClr val="26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1" name="Google Shape;141;p5"/>
          <p:cNvSpPr txBox="1">
            <a:spLocks noGrp="1"/>
          </p:cNvSpPr>
          <p:nvPr>
            <p:ph type="title"/>
          </p:nvPr>
        </p:nvSpPr>
        <p:spPr>
          <a:xfrm>
            <a:off x="7601014" y="1175809"/>
            <a:ext cx="3209030" cy="4506382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fi-FI" dirty="0">
                <a:solidFill>
                  <a:srgbClr val="EBEBEB"/>
                </a:solidFill>
              </a:rPr>
              <a:t>Saamelaisten syrjintä </a:t>
            </a:r>
          </a:p>
        </p:txBody>
      </p:sp>
      <p:sp>
        <p:nvSpPr>
          <p:cNvPr id="142" name="Google Shape;142;p5"/>
          <p:cNvSpPr txBox="1">
            <a:spLocks noGrp="1"/>
          </p:cNvSpPr>
          <p:nvPr>
            <p:ph idx="1"/>
          </p:nvPr>
        </p:nvSpPr>
        <p:spPr>
          <a:xfrm>
            <a:off x="994088" y="1377298"/>
            <a:ext cx="5879463" cy="4304893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360363" lvl="0" indent="-360363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fi-FI" sz="2000" dirty="0">
                <a:solidFill>
                  <a:srgbClr val="FFFFFF"/>
                </a:solidFill>
              </a:rPr>
              <a:t>Viranomaiset ja kirkko pyrkivät sukupolvien ajan sulauttamaan saamelaiset Suomen valtaväestöön.</a:t>
            </a:r>
          </a:p>
          <a:p>
            <a:pPr marL="360363" lvl="0" indent="-360363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fi-FI" sz="2000" dirty="0">
                <a:solidFill>
                  <a:srgbClr val="FFFFFF"/>
                </a:solidFill>
              </a:rPr>
              <a:t>Esimerkiksi saamelaislapsilta saatettiin kieltää oman äidinkielen puhuminen koulussa.</a:t>
            </a:r>
          </a:p>
          <a:p>
            <a:pPr marL="360363" lvl="0" indent="-360363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fi-FI" sz="2000" dirty="0">
                <a:solidFill>
                  <a:srgbClr val="FFFFFF"/>
                </a:solidFill>
              </a:rPr>
              <a:t>Syrjinnän takia saamelainen kulttuuri on ollut vaarassa hävitä.</a:t>
            </a:r>
          </a:p>
          <a:p>
            <a:pPr marL="360363" lvl="0" indent="-360363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fi-FI" sz="2000" dirty="0">
                <a:solidFill>
                  <a:srgbClr val="FFFFFF"/>
                </a:solidFill>
              </a:rPr>
              <a:t>Nykyään saamelaiset ovat huolissaan mm. kaivos- ja rautatiehankkeiden vaikutuksista heidän perinteisiin elinkeinoihinsa.</a:t>
            </a:r>
          </a:p>
          <a:p>
            <a:pPr marL="360363" lvl="0" indent="-207963" rtl="0">
              <a:spcBef>
                <a:spcPts val="1500"/>
              </a:spcBef>
              <a:spcAft>
                <a:spcPts val="0"/>
              </a:spcAft>
              <a:buSzPts val="2400"/>
              <a:buNone/>
            </a:pPr>
            <a:endParaRPr lang="fi-FI" sz="1600" dirty="0">
              <a:solidFill>
                <a:srgbClr val="FFFFFF"/>
              </a:solidFill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40" y="473747"/>
            <a:ext cx="685800" cy="590282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3" name="Google Shape;143;p5"/>
          <p:cNvSpPr txBox="1">
            <a:spLocks noGrp="1"/>
          </p:cNvSpPr>
          <p:nvPr>
            <p:ph type="dt" sz="half" idx="10"/>
          </p:nvPr>
        </p:nvSpPr>
        <p:spPr>
          <a:xfrm rot="5400000">
            <a:off x="9763011" y="2685400"/>
            <a:ext cx="2921004" cy="304799"/>
          </a:xfrm>
          <a:prstGeom prst="rect">
            <a:avLst/>
          </a:prstGeom>
        </p:spPr>
        <p:txBody>
          <a:bodyPr spcFirstLastPara="1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>
                <a:solidFill>
                  <a:srgbClr val="FFFFFF"/>
                </a:solidFill>
              </a:rPr>
              <a:t>11/12/2022</a:t>
            </a:r>
          </a:p>
        </p:txBody>
      </p:sp>
      <p:sp>
        <p:nvSpPr>
          <p:cNvPr id="144" name="Google Shape;144;p5"/>
          <p:cNvSpPr txBox="1">
            <a:spLocks noGrp="1"/>
          </p:cNvSpPr>
          <p:nvPr>
            <p:ph type="ftr" sz="quarter" idx="11"/>
          </p:nvPr>
        </p:nvSpPr>
        <p:spPr>
          <a:xfrm rot="5400000">
            <a:off x="9521207" y="3155806"/>
            <a:ext cx="3859795" cy="304801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>
                <a:solidFill>
                  <a:srgbClr val="FFFFFF"/>
                </a:solidFill>
              </a:rPr>
              <a:t>Opetushallitus</a:t>
            </a:r>
          </a:p>
        </p:txBody>
      </p:sp>
      <p:sp>
        <p:nvSpPr>
          <p:cNvPr id="145" name="Google Shape;145;p5"/>
          <p:cNvSpPr txBox="1">
            <a:spLocks noGrp="1"/>
          </p:cNvSpPr>
          <p:nvPr>
            <p:ph type="sldNum" sz="quarter" idx="12"/>
          </p:nvPr>
        </p:nvSpPr>
        <p:spPr>
          <a:xfrm>
            <a:off x="11017540" y="610622"/>
            <a:ext cx="685800" cy="767687"/>
          </a:xfrm>
          <a:prstGeom prst="rect">
            <a:avLst/>
          </a:prstGeom>
        </p:spPr>
        <p:txBody>
          <a:bodyPr spcFirstLastPara="1" lIns="0" tIns="0" rIns="0" bIns="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fi-FI" sz="2000">
                <a:solidFill>
                  <a:srgbClr val="FFFFFF"/>
                </a:solidFill>
              </a:rPr>
              <a:pPr marL="0" lvl="0" indent="0" rtl="0">
                <a:spcBef>
                  <a:spcPts val="0"/>
                </a:spcBef>
                <a:spcAft>
                  <a:spcPts val="600"/>
                </a:spcAft>
                <a:buNone/>
              </a:pPr>
              <a:t>4</a:t>
            </a:fld>
            <a:endParaRPr lang="fi-FI" sz="2000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fi-FI"/>
              <a:t>Saamelaiskäräjät </a:t>
            </a:r>
            <a:endParaRPr/>
          </a:p>
        </p:txBody>
      </p:sp>
      <p:sp>
        <p:nvSpPr>
          <p:cNvPr id="151" name="Google Shape;151;p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0363" lvl="0" indent="-360363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fi-FI" dirty="0"/>
              <a:t>Saamelaiskäräjät on saamelaisten itsehallintoelin.</a:t>
            </a:r>
            <a:endParaRPr dirty="0"/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fi-FI" dirty="0"/>
              <a:t>Käräjät tekee aloitteita ja antaa lausuntoja saamelaisia koskevissa asioissa.</a:t>
            </a:r>
            <a:endParaRPr dirty="0"/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fi-FI" dirty="0"/>
              <a:t>Viranomaisten on neuvoteltava saamelaiskäräjien kanssa päätöksistä, jotka voivat vaikuttaa saamelaisten asemaan.</a:t>
            </a:r>
            <a:endParaRPr dirty="0"/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fi-FI" dirty="0"/>
              <a:t>Edustajat (21 kpl) käräjille valitaan vaaleilla neljän vuoden välein.</a:t>
            </a:r>
            <a:endParaRPr dirty="0"/>
          </a:p>
        </p:txBody>
      </p:sp>
      <p:sp>
        <p:nvSpPr>
          <p:cNvPr id="153" name="Google Shape;153;p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Opetushallitus</a:t>
            </a:r>
            <a:endParaRPr/>
          </a:p>
        </p:txBody>
      </p:sp>
      <p:sp>
        <p:nvSpPr>
          <p:cNvPr id="154" name="Google Shape;154;p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5</a:t>
            </a:fld>
            <a:endParaRPr/>
          </a:p>
        </p:txBody>
      </p:sp>
      <p:pic>
        <p:nvPicPr>
          <p:cNvPr id="155" name="Google Shape;155;p4" descr="Kuva, joka sisältää kohteen henkilö, sisä, tietokone, kannettava&#10;&#10;Kuvaus luotu automaattisesti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560" r="1560"/>
          <a:stretch/>
        </p:blipFill>
        <p:spPr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156" name="Google Shape;156;p4"/>
          <p:cNvSpPr txBox="1"/>
          <p:nvPr/>
        </p:nvSpPr>
        <p:spPr>
          <a:xfrm>
            <a:off x="6427304" y="5976730"/>
            <a:ext cx="463120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Lähde: Samediggi Saamelaiskäräjät (Flickr.com)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(CC-BY-NC-SA 2.0)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0" name="Rectangle 169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3086C462-37F4-494D-8292-CCB95221C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2C7D2D64-353F-4802-AA48-A70CE60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6" name="Freeform 5">
              <a:extLst>
                <a:ext uri="{FF2B5EF4-FFF2-40B4-BE49-F238E27FC236}">
                  <a16:creationId xmlns:a16="http://schemas.microsoft.com/office/drawing/2014/main" id="{30A6328F-CAA3-4052-BF4C-14BD47706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</p:sp>
      </p:grpSp>
      <p:sp>
        <p:nvSpPr>
          <p:cNvPr id="161" name="Google Shape;161;p6"/>
          <p:cNvSpPr txBox="1">
            <a:spLocks noGrp="1"/>
          </p:cNvSpPr>
          <p:nvPr>
            <p:ph type="title"/>
          </p:nvPr>
        </p:nvSpPr>
        <p:spPr>
          <a:xfrm>
            <a:off x="574565" y="1207911"/>
            <a:ext cx="3556320" cy="4438087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fi-FI" sz="4000" dirty="0">
                <a:solidFill>
                  <a:schemeClr val="tx1"/>
                </a:solidFill>
              </a:rPr>
              <a:t>Saamelaisten oikeudellinen asema </a:t>
            </a:r>
          </a:p>
        </p:txBody>
      </p: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AD23B2CD-009B-425A-9616-1E1AD1D5A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Google Shape;162;p6"/>
          <p:cNvSpPr txBox="1">
            <a:spLocks noGrp="1"/>
          </p:cNvSpPr>
          <p:nvPr>
            <p:ph idx="1"/>
          </p:nvPr>
        </p:nvSpPr>
        <p:spPr>
          <a:xfrm>
            <a:off x="4678424" y="1059025"/>
            <a:ext cx="5780665" cy="4739950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360363" lvl="0" indent="-360363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fi-FI" sz="2000" dirty="0">
                <a:solidFill>
                  <a:schemeClr val="tx1"/>
                </a:solidFill>
              </a:rPr>
              <a:t>Vaikka saamelaisten oikeudet mainitaan Suomen perustuslaissa, on heidän asemassaan edelleen puutteita.</a:t>
            </a:r>
          </a:p>
          <a:p>
            <a:pPr marL="360363" lvl="0" indent="-360363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fi-FI" sz="2000" dirty="0">
                <a:solidFill>
                  <a:schemeClr val="tx1"/>
                </a:solidFill>
              </a:rPr>
              <a:t>Suomi ei ole ratifioinut alkuperäiskansojen oikeudet takaavaa kansainvälistä 		ILO 169 -sopimusta.</a:t>
            </a:r>
          </a:p>
          <a:p>
            <a:pPr marL="360362" lvl="0" indent="-360362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fi-FI" sz="2000" dirty="0">
                <a:solidFill>
                  <a:schemeClr val="tx1"/>
                </a:solidFill>
              </a:rPr>
              <a:t>Muun muassa YK:n ihmisoikeuskomitea on moittinut Suomen valtiota saamelaisten itsemääräämisoikeuden loukkaamisesta.</a:t>
            </a:r>
          </a:p>
          <a:p>
            <a:pPr marL="360362" lvl="0" indent="-398462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fi-FI" sz="2000" dirty="0">
                <a:solidFill>
                  <a:schemeClr val="tx1"/>
                </a:solidFill>
              </a:rPr>
              <a:t>Kysymys siitä, kenelle äänioikeus saamelaiskäräjien vaaleissa kuuluu, on synnyttänyt kiistaa.</a:t>
            </a:r>
          </a:p>
        </p:txBody>
      </p:sp>
      <p:sp>
        <p:nvSpPr>
          <p:cNvPr id="163" name="Google Shape;163;p6"/>
          <p:cNvSpPr txBox="1">
            <a:spLocks noGrp="1"/>
          </p:cNvSpPr>
          <p:nvPr>
            <p:ph type="dt" sz="half" idx="10"/>
          </p:nvPr>
        </p:nvSpPr>
        <p:spPr>
          <a:xfrm rot="5400000">
            <a:off x="9629271" y="2819140"/>
            <a:ext cx="3188485" cy="304799"/>
          </a:xfrm>
          <a:prstGeom prst="rect">
            <a:avLst/>
          </a:prstGeom>
        </p:spPr>
        <p:txBody>
          <a:bodyPr spcFirstLastPara="1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>
                <a:solidFill>
                  <a:srgbClr val="FFFFFF"/>
                </a:solidFill>
              </a:rPr>
              <a:t>11/12/2022</a:t>
            </a:r>
          </a:p>
        </p:txBody>
      </p:sp>
      <p:sp>
        <p:nvSpPr>
          <p:cNvPr id="164" name="Google Shape;164;p6"/>
          <p:cNvSpPr txBox="1">
            <a:spLocks noGrp="1"/>
          </p:cNvSpPr>
          <p:nvPr>
            <p:ph type="ftr" sz="quarter" idx="11"/>
          </p:nvPr>
        </p:nvSpPr>
        <p:spPr>
          <a:xfrm rot="5400000">
            <a:off x="9521207" y="3155806"/>
            <a:ext cx="3859795" cy="304801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>
                <a:solidFill>
                  <a:srgbClr val="FFFFFF"/>
                </a:solidFill>
              </a:rPr>
              <a:t>Opetushallitus</a:t>
            </a:r>
          </a:p>
        </p:txBody>
      </p:sp>
      <p:sp>
        <p:nvSpPr>
          <p:cNvPr id="165" name="Google Shape;165;p6"/>
          <p:cNvSpPr txBox="1">
            <a:spLocks noGrp="1"/>
          </p:cNvSpPr>
          <p:nvPr>
            <p:ph type="sldNum" sz="quarter" idx="12"/>
          </p:nvPr>
        </p:nvSpPr>
        <p:spPr>
          <a:xfrm>
            <a:off x="11017538" y="610622"/>
            <a:ext cx="685802" cy="766675"/>
          </a:xfrm>
          <a:prstGeom prst="rect">
            <a:avLst/>
          </a:prstGeom>
        </p:spPr>
        <p:txBody>
          <a:bodyPr spcFirstLastPara="1" lIns="0" tIns="0" rIns="0" bIns="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fi-FI" sz="2000">
                <a:solidFill>
                  <a:srgbClr val="FFFFFF"/>
                </a:solidFill>
              </a:rPr>
              <a:pPr marL="0" lvl="0" indent="0" rtl="0">
                <a:spcBef>
                  <a:spcPts val="0"/>
                </a:spcBef>
                <a:spcAft>
                  <a:spcPts val="600"/>
                </a:spcAft>
                <a:buNone/>
              </a:pPr>
              <a:t>6</a:t>
            </a:fld>
            <a:endParaRPr lang="fi-FI" sz="2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Mukautettu 2">
      <a:dk1>
        <a:sysClr val="windowText" lastClr="000000"/>
      </a:dk1>
      <a:lt1>
        <a:sysClr val="window" lastClr="FFFFFF"/>
      </a:lt1>
      <a:dk2>
        <a:srgbClr val="134770"/>
      </a:dk2>
      <a:lt2>
        <a:srgbClr val="F6DDD8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Ioni (johtoryhmä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48</TotalTime>
  <Words>276</Words>
  <Application>Microsoft Office PowerPoint</Application>
  <PresentationFormat>Laajakuva</PresentationFormat>
  <Paragraphs>43</Paragraphs>
  <Slides>6</Slides>
  <Notes>6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1" baseType="lpstr">
      <vt:lpstr>Arial</vt:lpstr>
      <vt:lpstr>Calibri</vt:lpstr>
      <vt:lpstr>Century Gothic</vt:lpstr>
      <vt:lpstr>Wingdings 3</vt:lpstr>
      <vt:lpstr>Ioni (johtoryhmä)</vt:lpstr>
      <vt:lpstr>Saamelaiset Suomessa</vt:lpstr>
      <vt:lpstr>Saamelaiset Suomessa</vt:lpstr>
      <vt:lpstr>Saamen kielet</vt:lpstr>
      <vt:lpstr>Saamelaisten syrjintä </vt:lpstr>
      <vt:lpstr>Saamelaiskäräjät </vt:lpstr>
      <vt:lpstr>Saamelaisten oikeudellinen asema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Saamelaiset Suomessa</dc:title>
  <dc:creator>Elo Satu</dc:creator>
  <cp:lastModifiedBy>Korhonen Anjuli (OPH)</cp:lastModifiedBy>
  <cp:revision>4</cp:revision>
  <dcterms:created xsi:type="dcterms:W3CDTF">2017-01-23T10:06:39Z</dcterms:created>
  <dcterms:modified xsi:type="dcterms:W3CDTF">2023-01-30T12:18:12Z</dcterms:modified>
</cp:coreProperties>
</file>