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metadata" ContentType="application/binary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Default Extension="jpg" ContentType="image/jpe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6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2" roundtripDataSignature="AMtx7mhUJlOHYCCya6elmNkQ8l8SIdTIv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CA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customschemas.google.com/relationships/presentationmetadata" Target="metadata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12/14/2022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46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62205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3527952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0590637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16176600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4726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19091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1842992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5032453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458514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0474697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9944242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52773614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09233054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23609565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8426967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12968119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eni kuva 1">
  <p:cSld name="Pieni kuva 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>
            <a:spLocks noGrp="1"/>
          </p:cNvSpPr>
          <p:nvPr>
            <p:ph type="title"/>
          </p:nvPr>
        </p:nvSpPr>
        <p:spPr>
          <a:xfrm>
            <a:off x="789560" y="82232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1"/>
          </p:nvPr>
        </p:nvSpPr>
        <p:spPr>
          <a:xfrm>
            <a:off x="788400" y="2304000"/>
            <a:ext cx="5320570" cy="38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5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42900" algn="l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1800"/>
              <a:buChar char="-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1800"/>
              <a:buChar char="-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-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dt" idx="10"/>
          </p:nvPr>
        </p:nvSpPr>
        <p:spPr>
          <a:xfrm>
            <a:off x="896568" y="6305687"/>
            <a:ext cx="883594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ftr" idx="11"/>
          </p:nvPr>
        </p:nvSpPr>
        <p:spPr>
          <a:xfrm>
            <a:off x="1780162" y="6305687"/>
            <a:ext cx="4328808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sldNum" idx="12"/>
          </p:nvPr>
        </p:nvSpPr>
        <p:spPr>
          <a:xfrm>
            <a:off x="10554508" y="6305687"/>
            <a:ext cx="818748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27" name="Google Shape;27;p9"/>
          <p:cNvSpPr>
            <a:spLocks noGrp="1"/>
          </p:cNvSpPr>
          <p:nvPr>
            <p:ph type="pic" idx="2"/>
          </p:nvPr>
        </p:nvSpPr>
        <p:spPr>
          <a:xfrm>
            <a:off x="6303963" y="2403475"/>
            <a:ext cx="5000625" cy="3443288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73409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43555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Freeform 5">
            <a:extLst>
              <a:ext uri="{FF2B5EF4-FFF2-40B4-BE49-F238E27FC236}">
                <a16:creationId xmlns:a16="http://schemas.microsoft.com/office/drawing/2014/main" id="{D22D1B95-2B54-43E9-85D9-B489F6C5D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21010068">
            <a:off x="8490951" y="4185117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</p:sp>
      <p:sp>
        <p:nvSpPr>
          <p:cNvPr id="123" name="Freeform 5">
            <a:extLst>
              <a:ext uri="{FF2B5EF4-FFF2-40B4-BE49-F238E27FC236}">
                <a16:creationId xmlns:a16="http://schemas.microsoft.com/office/drawing/2014/main" id="{7D0F3F6D-A49D-4406-8D61-1C4F8D792F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455612" y="4241801"/>
            <a:ext cx="11277600" cy="2337161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25" name="Freeform 5">
            <a:extLst>
              <a:ext uri="{FF2B5EF4-FFF2-40B4-BE49-F238E27FC236}">
                <a16:creationId xmlns:a16="http://schemas.microsoft.com/office/drawing/2014/main" id="{D953A318-DA8D-4405-9536-D889E45C5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9E382A3D-2F90-475C-8DF2-F666FEA342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5" name="Google Shape;115;p1"/>
          <p:cNvSpPr txBox="1"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sv-FI" dirty="1" sz="6600">
                <a:solidFill>
                  <a:srgbClr val="FFFFFF"/>
                </a:solidFill>
              </a:rPr>
              <a:t>Samerna i Finland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sv-FI" dirty="1"/>
              <a:t>Samerna i Finland</a:t>
            </a:r>
          </a:p>
        </p:txBody>
      </p:sp>
      <p:sp>
        <p:nvSpPr>
          <p:cNvPr id="122" name="Google Shape;122;p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0363" lvl="0" indent="-360363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sv-FI" dirty="1"/>
              <a:t>Samerna är Europeiska unionens enda ursprungsfolk.</a:t>
            </a:r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sv-FI" dirty="1"/>
              <a:t>I Finland lever cirka 10 000 samer.</a:t>
            </a:r>
            <a:r>
              <a:rPr lang="sv-FI" dirty="1"/>
              <a:t> </a:t>
            </a:r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sv-FI" dirty="1"/>
              <a:t>Traditionella samiska näringar är bl.a. renskötsel, fiske och slöjd.</a:t>
            </a:r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sv-FI" dirty="1"/>
              <a:t>Enligt Finlands grundlag har samerna rätt att bevara och utveckla sitt språk och sin kultur.</a:t>
            </a:r>
            <a:r>
              <a:rPr lang="sv-FI" dirty="1"/>
              <a:t> </a:t>
            </a:r>
          </a:p>
        </p:txBody>
      </p:sp>
      <p:sp>
        <p:nvSpPr>
          <p:cNvPr id="123" name="Google Shape;123;p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FI" dirty="1"/>
              <a:t>11/12/2022</a:t>
            </a:r>
          </a:p>
        </p:txBody>
      </p:sp>
      <p:sp>
        <p:nvSpPr>
          <p:cNvPr id="124" name="Google Shape;124;p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FI" dirty="1"/>
              <a:t>Utbildningsstyrelsen</a:t>
            </a:r>
          </a:p>
        </p:txBody>
      </p:sp>
      <p:sp>
        <p:nvSpPr>
          <p:cNvPr id="125" name="Google Shape;125;p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2</a:t>
            </a:fld>
          </a:p>
        </p:txBody>
      </p:sp>
      <p:pic>
        <p:nvPicPr>
          <p:cNvPr id="126" name="Google Shape;126;p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3632" b="3632"/>
          <a:stretch/>
        </p:blipFill>
        <p:spPr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127" name="Google Shape;127;p2"/>
          <p:cNvSpPr txBox="1"/>
          <p:nvPr/>
        </p:nvSpPr>
        <p:spPr>
          <a:xfrm>
            <a:off x="6202017" y="5863610"/>
            <a:ext cx="332334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FI" dirty="1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Källa:</a:t>
            </a:r>
            <a:r>
              <a:rPr lang="sv-FI" dirty="1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FI" dirty="1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Wikimedia Commons (PD)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1" name="Rectangle 140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5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</p:sp>
      <p:sp>
        <p:nvSpPr>
          <p:cNvPr id="147" name="Freeform: Shape 146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49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32" name="Google Shape;132;p3"/>
          <p:cNvSpPr txBox="1"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sv-FI" dirty="1" sz="3200">
                <a:solidFill>
                  <a:srgbClr val="EBEBEB"/>
                </a:solidFill>
              </a:rPr>
              <a:t>Samiska språk</a:t>
            </a:r>
          </a:p>
        </p:txBody>
      </p:sp>
      <p:sp>
        <p:nvSpPr>
          <p:cNvPr id="135" name="Google Shape;135;p3"/>
          <p:cNvSpPr txBox="1"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sv-FI" dirty="1"/>
              <a:t>Utbildningsstyrelsen</a:t>
            </a:r>
          </a:p>
        </p:txBody>
      </p:sp>
      <p:sp>
        <p:nvSpPr>
          <p:cNvPr id="133" name="Google Shape;133;p3"/>
          <p:cNvSpPr txBox="1">
            <a:spLocks noGrp="1"/>
          </p:cNvSpPr>
          <p:nvPr>
            <p:ph idx="1"/>
          </p:nvPr>
        </p:nvSpPr>
        <p:spPr>
          <a:xfrm>
            <a:off x="4982015" y="437513"/>
            <a:ext cx="7139732" cy="7196186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360363" lvl="0" indent="-360363" rtl="0">
              <a:spcBef>
                <a:spcPts val="0"/>
              </a:spcBef>
              <a:spcAft>
                <a:spcPts val="600"/>
              </a:spcAft>
              <a:buSzPts val="2400"/>
              <a:buChar char="•"/>
            </a:pPr>
            <a:r>
              <a:rPr lang="sv-FI" dirty="1" sz="2400"/>
              <a:t>Samerna i Finland talar</a:t>
            </a:r>
          </a:p>
          <a:p>
            <a:pPr marL="0" lvl="0" indent="0" rtl="0">
              <a:spcBef>
                <a:spcPts val="0"/>
              </a:spcBef>
              <a:spcAft>
                <a:spcPts val="600"/>
              </a:spcAft>
              <a:buSzPts val="2400"/>
              <a:buNone/>
            </a:pPr>
            <a:r>
              <a:rPr lang="sv-FI" dirty="1" sz="2000">
                <a:solidFill>
                  <a:schemeClr val="tx2"/>
                </a:solidFill>
              </a:rPr>
              <a:t>	</a:t>
            </a:r>
            <a:r>
              <a:rPr lang="sv-FI" dirty="1" sz="2000">
                <a:solidFill>
                  <a:schemeClr val="tx2"/>
                </a:solidFill>
                <a:sym typeface="Wingdings" panose="05000000000000000000" pitchFamily="2" charset="2"/>
              </a:rPr>
              <a:t></a:t>
            </a:r>
            <a:r>
              <a:rPr lang="sv-FI" dirty="1" sz="2000">
                <a:solidFill>
                  <a:srgbClr val="5BCA13"/>
                </a:solidFill>
              </a:rPr>
              <a:t> </a:t>
            </a:r>
            <a:r>
              <a:rPr lang="sv-FI" dirty="1" sz="2000"/>
              <a:t>Nordsamiska </a:t>
            </a:r>
            <a:r>
              <a:rPr lang="sv-FI" dirty="1" sz="2000">
                <a:sym typeface="Wingdings" panose="05000000000000000000" pitchFamily="2" charset="2"/>
              </a:rPr>
              <a:t></a:t>
            </a:r>
            <a:r>
              <a:rPr lang="sv-FI" dirty="1" sz="2000"/>
              <a:t> Enaresamiska </a:t>
            </a:r>
            <a:r>
              <a:rPr lang="sv-FI" dirty="1" sz="2000">
                <a:sym typeface="Wingdings" panose="05000000000000000000" pitchFamily="2" charset="2"/>
              </a:rPr>
              <a:t></a:t>
            </a:r>
            <a:r>
              <a:rPr lang="sv-FI" dirty="1" sz="2000"/>
              <a:t> Skoltsamiska.</a:t>
            </a:r>
            <a:r>
              <a:rPr lang="sv-FI" dirty="1" sz="2000"/>
              <a:t> </a:t>
            </a:r>
          </a:p>
          <a:p>
            <a:pPr marL="360363" lvl="0" indent="-360363" rtl="0">
              <a:spcBef>
                <a:spcPts val="1500"/>
              </a:spcBef>
              <a:spcAft>
                <a:spcPts val="600"/>
              </a:spcAft>
              <a:buSzPts val="2400"/>
              <a:buChar char="•"/>
            </a:pPr>
            <a:r>
              <a:rPr lang="sv-FI" dirty="1" sz="2400"/>
              <a:t>Samiska är officiellt språk inom samernas hembygdsområde i Enare, Enontekis och Utsjoki kommuner samt i norra delen av Sodankylä.</a:t>
            </a:r>
          </a:p>
          <a:p>
            <a:pPr marL="360363" lvl="0" indent="-360363" rtl="0">
              <a:spcBef>
                <a:spcPts val="1500"/>
              </a:spcBef>
              <a:spcAft>
                <a:spcPts val="600"/>
              </a:spcAft>
              <a:buSzPts val="2400"/>
              <a:buChar char="•"/>
            </a:pPr>
            <a:r>
              <a:rPr lang="sv-FI" dirty="1" sz="2400"/>
              <a:t>Många samer bor numera utanför hembygdsområdet, vilket har lett till att användningen av språket har minskat.</a:t>
            </a:r>
          </a:p>
          <a:p>
            <a:pPr marL="360363" lvl="0" indent="-360363" rtl="0">
              <a:spcBef>
                <a:spcPts val="1500"/>
              </a:spcBef>
              <a:spcAft>
                <a:spcPts val="600"/>
              </a:spcAft>
              <a:buSzPts val="2400"/>
              <a:buChar char="•"/>
            </a:pPr>
            <a:r>
              <a:rPr lang="sv-FI" dirty="1" sz="2400"/>
              <a:t>Man har strävat efter att återuppliva språken bl.a. genom språkbadsundervisning för små barn.</a:t>
            </a:r>
            <a:r>
              <a:rPr lang="sv-FI" dirty="1" sz="2400"/>
              <a:t> </a:t>
            </a:r>
          </a:p>
          <a:p>
            <a:pPr marL="360363" lvl="0" indent="-207963" rtl="0">
              <a:spcBef>
                <a:spcPts val="1500"/>
              </a:spcBef>
              <a:spcAft>
                <a:spcPts val="600"/>
              </a:spcAft>
              <a:buSzPts val="2400"/>
              <a:buNone/>
            </a:pPr>
            <a:endParaRPr lang="fi-FI" sz="2000" dirty="0"/>
          </a:p>
          <a:p>
            <a:pPr marL="360363" lvl="0" indent="-207963" rtl="0">
              <a:spcBef>
                <a:spcPts val="1500"/>
              </a:spcBef>
              <a:spcAft>
                <a:spcPts val="600"/>
              </a:spcAft>
              <a:buSzPts val="2400"/>
              <a:buNone/>
            </a:pPr>
            <a:endParaRPr lang="fi-FI" sz="2000" dirty="0"/>
          </a:p>
        </p:txBody>
      </p:sp>
      <p:sp>
        <p:nvSpPr>
          <p:cNvPr id="134" name="Google Shape;134;p3"/>
          <p:cNvSpPr txBox="1">
            <a:spLocks noGrp="1"/>
          </p:cNvSpPr>
          <p:nvPr>
            <p:ph type="dt" sz="half" idx="10"/>
          </p:nvPr>
        </p:nvSpPr>
        <p:spPr>
          <a:xfrm>
            <a:off x="7980412" y="6391838"/>
            <a:ext cx="2736079" cy="304799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sv-FI" dirty="1"/>
              <a:t>11/12/2022</a:t>
            </a:r>
          </a:p>
        </p:txBody>
      </p:sp>
      <p:sp>
        <p:nvSpPr>
          <p:cNvPr id="136" name="Google Shape;136;p3"/>
          <p:cNvSpPr txBox="1">
            <a:spLocks noGrp="1"/>
          </p:cNvSpPr>
          <p:nvPr>
            <p:ph type="sldNum" sz="quarter" idx="12"/>
          </p:nvPr>
        </p:nvSpPr>
        <p:spPr>
          <a:xfrm>
            <a:off x="10792691" y="6391838"/>
            <a:ext cx="838199" cy="304799"/>
          </a:xfrm>
          <a:prstGeom prst="rect">
            <a:avLst/>
          </a:prstGeom>
        </p:spPr>
        <p:txBody>
          <a:bodyPr spcFirstLastPara="1" lIns="0" tIns="0" rIns="0" bIns="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fi-FI" sz="1000">
                <a:solidFill>
                  <a:schemeClr val="accent1"/>
                </a:solidFill>
              </a:rPr>
              <a:pPr marL="0" lvl="0" indent="0" algn="r" rtl="0">
                <a:spcBef>
                  <a:spcPts val="0"/>
                </a:spcBef>
                <a:spcAft>
                  <a:spcPts val="600"/>
                </a:spcAft>
                <a:buNone/>
              </a:p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49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1FD9464E-E5B9-40C0-B738-67C266F51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" y="473745"/>
            <a:ext cx="11227090" cy="5902829"/>
          </a:xfrm>
          <a:prstGeom prst="rect">
            <a:avLst/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6CCD7EA2-2557-4E49-9B59-9C028EF186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473746"/>
            <a:ext cx="4168684" cy="5902828"/>
          </a:xfrm>
          <a:prstGeom prst="rect">
            <a:avLst/>
          </a:prstGeom>
          <a:solidFill>
            <a:srgbClr val="26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1" name="Google Shape;141;p5"/>
          <p:cNvSpPr txBox="1">
            <a:spLocks noGrp="1"/>
          </p:cNvSpPr>
          <p:nvPr>
            <p:ph type="title"/>
          </p:nvPr>
        </p:nvSpPr>
        <p:spPr>
          <a:xfrm>
            <a:off x="7601014" y="1175809"/>
            <a:ext cx="3209030" cy="4506382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sv-FI" dirty="1">
                <a:solidFill>
                  <a:srgbClr val="EBEBEB"/>
                </a:solidFill>
              </a:rPr>
              <a:t>Diskriminering av samer</a:t>
            </a:r>
            <a:r>
              <a:rPr lang="sv-FI" dirty="1">
                <a:solidFill>
                  <a:srgbClr val="EBEBEB"/>
                </a:solidFill>
              </a:rPr>
              <a:t> </a:t>
            </a:r>
          </a:p>
        </p:txBody>
      </p:sp>
      <p:sp>
        <p:nvSpPr>
          <p:cNvPr id="142" name="Google Shape;142;p5"/>
          <p:cNvSpPr txBox="1">
            <a:spLocks noGrp="1"/>
          </p:cNvSpPr>
          <p:nvPr>
            <p:ph idx="1"/>
          </p:nvPr>
        </p:nvSpPr>
        <p:spPr>
          <a:xfrm>
            <a:off x="994088" y="1377298"/>
            <a:ext cx="5879463" cy="4304893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360363" lvl="0" indent="-360363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sv-FI" dirty="1" sz="2000">
                <a:solidFill>
                  <a:srgbClr val="FFFFFF"/>
                </a:solidFill>
              </a:rPr>
              <a:t>Myndigheterna och kyrkan har i generationer strävat efter att integrera samerna i Finlands majoritetsbefolkning.</a:t>
            </a:r>
          </a:p>
          <a:p>
            <a:pPr marL="360363" lvl="0" indent="-360363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sv-FI" dirty="1" sz="2000">
                <a:solidFill>
                  <a:srgbClr val="FFFFFF"/>
                </a:solidFill>
              </a:rPr>
              <a:t>Till exempel kunde man förbjuda samiska barn att tala sitt eget modersmål i skolan.</a:t>
            </a:r>
          </a:p>
          <a:p>
            <a:pPr marL="360363" lvl="0" indent="-360363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sv-FI" dirty="1" sz="2000">
                <a:solidFill>
                  <a:srgbClr val="FFFFFF"/>
                </a:solidFill>
              </a:rPr>
              <a:t>På grund av diskrimineringen har den samiska kulturen riskerat att försvinna.</a:t>
            </a:r>
          </a:p>
          <a:p>
            <a:pPr marL="360363" lvl="0" indent="-360363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sv-FI" dirty="1" sz="2000">
                <a:solidFill>
                  <a:srgbClr val="FFFFFF"/>
                </a:solidFill>
              </a:rPr>
              <a:t>Numera är samerna oroade över bland annat gruv- och järnvägsprojektens effekter på deras traditionella näringar.</a:t>
            </a:r>
          </a:p>
          <a:p>
            <a:pPr marL="360363" lvl="0" indent="-207963" rtl="0">
              <a:spcBef>
                <a:spcPts val="1500"/>
              </a:spcBef>
              <a:spcAft>
                <a:spcPts val="0"/>
              </a:spcAft>
              <a:buSzPts val="2400"/>
              <a:buNone/>
            </a:pPr>
            <a:endParaRPr lang="fi-FI" sz="1600" dirty="0">
              <a:solidFill>
                <a:srgbClr val="FFFFFF"/>
              </a:solidFill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40" y="473747"/>
            <a:ext cx="685800" cy="590282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3" name="Google Shape;143;p5"/>
          <p:cNvSpPr txBox="1">
            <a:spLocks noGrp="1"/>
          </p:cNvSpPr>
          <p:nvPr>
            <p:ph type="dt" sz="half" idx="10"/>
          </p:nvPr>
        </p:nvSpPr>
        <p:spPr>
          <a:xfrm rot="5400000">
            <a:off x="9763011" y="2685400"/>
            <a:ext cx="2921004" cy="304799"/>
          </a:xfrm>
          <a:prstGeom prst="rect">
            <a:avLst/>
          </a:prstGeom>
        </p:spPr>
        <p:txBody>
          <a:bodyPr spcFirstLastPara="1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sv-FI" dirty="1">
                <a:solidFill>
                  <a:srgbClr val="FFFFFF"/>
                </a:solidFill>
              </a:rPr>
              <a:t>11/12/2022</a:t>
            </a:r>
          </a:p>
        </p:txBody>
      </p:sp>
      <p:sp>
        <p:nvSpPr>
          <p:cNvPr id="144" name="Google Shape;144;p5"/>
          <p:cNvSpPr txBox="1">
            <a:spLocks noGrp="1"/>
          </p:cNvSpPr>
          <p:nvPr>
            <p:ph type="ftr" sz="quarter" idx="11"/>
          </p:nvPr>
        </p:nvSpPr>
        <p:spPr>
          <a:xfrm rot="5400000">
            <a:off x="9521207" y="3155806"/>
            <a:ext cx="3859795" cy="304801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sv-FI" dirty="1">
                <a:solidFill>
                  <a:srgbClr val="FFFFFF"/>
                </a:solidFill>
              </a:rPr>
              <a:t>Utbildningsstyrelsen</a:t>
            </a:r>
          </a:p>
        </p:txBody>
      </p:sp>
      <p:sp>
        <p:nvSpPr>
          <p:cNvPr id="145" name="Google Shape;145;p5"/>
          <p:cNvSpPr txBox="1">
            <a:spLocks noGrp="1"/>
          </p:cNvSpPr>
          <p:nvPr>
            <p:ph type="sldNum" sz="quarter" idx="12"/>
          </p:nvPr>
        </p:nvSpPr>
        <p:spPr>
          <a:xfrm>
            <a:off x="11017540" y="610622"/>
            <a:ext cx="685800" cy="767687"/>
          </a:xfrm>
          <a:prstGeom prst="rect">
            <a:avLst/>
          </a:prstGeom>
        </p:spPr>
        <p:txBody>
          <a:bodyPr spcFirstLastPara="1" lIns="0" tIns="0" rIns="0" bIns="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fi-FI" sz="2000">
                <a:solidFill>
                  <a:srgbClr val="FFFFFF"/>
                </a:solidFill>
              </a:rPr>
              <a:pPr marL="0" lvl="0" indent="0" rtl="0">
                <a:spcBef>
                  <a:spcPts val="0"/>
                </a:spcBef>
                <a:spcAft>
                  <a:spcPts val="600"/>
                </a:spcAft>
                <a:buNone/>
              </a:pPr>
              <a:t>4</a:t>
            </a:fld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sv-FI" dirty="1"/>
              <a:t>Sametinget</a:t>
            </a:r>
            <a:r>
              <a:rPr lang="sv-FI" dirty="1"/>
              <a:t> </a:t>
            </a:r>
          </a:p>
        </p:txBody>
      </p:sp>
      <p:sp>
        <p:nvSpPr>
          <p:cNvPr id="151" name="Google Shape;151;p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0363" lvl="0" indent="-360363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sv-FI" dirty="1"/>
              <a:t>Sametinget är samernas självstyrelseorgan.</a:t>
            </a:r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sv-FI" dirty="1"/>
              <a:t>Tinget tar initiativ och ger utlåtanden i ärenden som gäller samerna.</a:t>
            </a:r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sv-FI" dirty="1"/>
              <a:t>Myndigheterna ska förhandla med sametinget om beslut som kan påverka samernas ställning.</a:t>
            </a:r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sv-FI" dirty="1"/>
              <a:t>Representanterna (21 st.) väljs genom val vart fjärde år.</a:t>
            </a:r>
          </a:p>
        </p:txBody>
      </p:sp>
      <p:sp>
        <p:nvSpPr>
          <p:cNvPr id="152" name="Google Shape;152;p4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FI" dirty="1"/>
              <a:t>11/12/2022</a:t>
            </a:r>
          </a:p>
        </p:txBody>
      </p:sp>
      <p:sp>
        <p:nvSpPr>
          <p:cNvPr id="153" name="Google Shape;153;p4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FI" dirty="1"/>
              <a:t>Utbildningsstyrelsen</a:t>
            </a:r>
          </a:p>
        </p:txBody>
      </p:sp>
      <p:sp>
        <p:nvSpPr>
          <p:cNvPr id="154" name="Google Shape;154;p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5</a:t>
            </a:fld>
          </a:p>
        </p:txBody>
      </p:sp>
      <p:pic>
        <p:nvPicPr>
          <p:cNvPr id="155" name="Google Shape;155;p4" descr="Kuva, joka sisältää kohteen henkilö, sisä, tietokone, kannettava&#10;&#10;Kuvaus luotu automaattisesti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560" r="1560"/>
          <a:stretch/>
        </p:blipFill>
        <p:spPr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156" name="Google Shape;156;p4"/>
          <p:cNvSpPr txBox="1"/>
          <p:nvPr/>
        </p:nvSpPr>
        <p:spPr>
          <a:xfrm>
            <a:off x="6427304" y="5976730"/>
            <a:ext cx="463120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FI" dirty="1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Källa:</a:t>
            </a:r>
            <a:r>
              <a:rPr lang="sv-FI" dirty="1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FI" dirty="1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Samediggi Sametinget (Flickr.com)</a:t>
            </a:r>
            <a:r>
              <a:rPr lang="sv-FI" dirty="1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FI" dirty="1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(CC-BY-NC-SA 2.0)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0" name="Rectangle 169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3086C462-37F4-494D-8292-CCB95221C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175" name="Rectangle 174">
              <a:extLst>
                <a:ext uri="{FF2B5EF4-FFF2-40B4-BE49-F238E27FC236}">
                  <a16:creationId xmlns:a16="http://schemas.microsoft.com/office/drawing/2014/main" id="{2C7D2D64-353F-4802-AA48-A70CE60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6" name="Freeform 5">
              <a:extLst>
                <a:ext uri="{FF2B5EF4-FFF2-40B4-BE49-F238E27FC236}">
                  <a16:creationId xmlns:a16="http://schemas.microsoft.com/office/drawing/2014/main" id="{30A6328F-CAA3-4052-BF4C-14BD47706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</p:sp>
      </p:grpSp>
      <p:sp>
        <p:nvSpPr>
          <p:cNvPr id="161" name="Google Shape;161;p6"/>
          <p:cNvSpPr txBox="1">
            <a:spLocks noGrp="1"/>
          </p:cNvSpPr>
          <p:nvPr>
            <p:ph type="title"/>
          </p:nvPr>
        </p:nvSpPr>
        <p:spPr>
          <a:xfrm>
            <a:off x="574565" y="1207911"/>
            <a:ext cx="3556320" cy="4438087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sv-FI" dirty="1" sz="4000">
                <a:solidFill>
                  <a:schemeClr val="tx1"/>
                </a:solidFill>
              </a:rPr>
              <a:t>Samernas rättsliga ställning</a:t>
            </a:r>
            <a:r>
              <a:rPr lang="sv-FI" dirty="1" sz="400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AD23B2CD-009B-425A-9616-1E1AD1D5A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tx2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Google Shape;162;p6"/>
          <p:cNvSpPr txBox="1">
            <a:spLocks noGrp="1"/>
          </p:cNvSpPr>
          <p:nvPr>
            <p:ph idx="1"/>
          </p:nvPr>
        </p:nvSpPr>
        <p:spPr>
          <a:xfrm>
            <a:off x="4678424" y="1059025"/>
            <a:ext cx="5780665" cy="4739950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360363" lvl="0" indent="-360363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sv-FI" dirty="1" sz="2000">
                <a:solidFill>
                  <a:schemeClr val="tx1"/>
                </a:solidFill>
              </a:rPr>
              <a:t>Även om samernas rättigheter nämns i Finlands grundlag finns det fortfarande brister i deras ställning.</a:t>
            </a:r>
          </a:p>
          <a:p>
            <a:pPr marL="360363" lvl="0" indent="-360363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sv-FI" dirty="1" sz="2000">
                <a:solidFill>
                  <a:schemeClr val="tx1"/>
                </a:solidFill>
              </a:rPr>
              <a:t>Finland har inte ratificerat internationella ILO 169-konventionen, som garanterar ursprungsfolkens rättigheter.</a:t>
            </a:r>
          </a:p>
          <a:p>
            <a:pPr marL="360362" lvl="0" indent="-360362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sv-FI" dirty="1" sz="2000">
                <a:solidFill>
                  <a:schemeClr val="tx1"/>
                </a:solidFill>
              </a:rPr>
              <a:t>Bland annat FN:s kommitté för mänskliga rättigheter har klandrat finska staten för kränkning av samernas självbestämmanderätt.</a:t>
            </a:r>
          </a:p>
          <a:p>
            <a:pPr marL="360362" lvl="0" indent="-398462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sv-FI" dirty="1" sz="2000">
                <a:solidFill>
                  <a:schemeClr val="tx1"/>
                </a:solidFill>
              </a:rPr>
              <a:t>Frågan om vem som har rösträtt i valet till sametinget har skapat kontroverser.</a:t>
            </a:r>
          </a:p>
        </p:txBody>
      </p:sp>
      <p:sp>
        <p:nvSpPr>
          <p:cNvPr id="163" name="Google Shape;163;p6"/>
          <p:cNvSpPr txBox="1">
            <a:spLocks noGrp="1"/>
          </p:cNvSpPr>
          <p:nvPr>
            <p:ph type="dt" sz="half" idx="10"/>
          </p:nvPr>
        </p:nvSpPr>
        <p:spPr>
          <a:xfrm rot="5400000">
            <a:off x="9629271" y="2819140"/>
            <a:ext cx="3188485" cy="304799"/>
          </a:xfrm>
          <a:prstGeom prst="rect">
            <a:avLst/>
          </a:prstGeom>
        </p:spPr>
        <p:txBody>
          <a:bodyPr spcFirstLastPara="1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sv-FI" dirty="1">
                <a:solidFill>
                  <a:srgbClr val="FFFFFF"/>
                </a:solidFill>
              </a:rPr>
              <a:t>11/12/2022</a:t>
            </a:r>
          </a:p>
        </p:txBody>
      </p:sp>
      <p:sp>
        <p:nvSpPr>
          <p:cNvPr id="164" name="Google Shape;164;p6"/>
          <p:cNvSpPr txBox="1">
            <a:spLocks noGrp="1"/>
          </p:cNvSpPr>
          <p:nvPr>
            <p:ph type="ftr" sz="quarter" idx="11"/>
          </p:nvPr>
        </p:nvSpPr>
        <p:spPr>
          <a:xfrm rot="5400000">
            <a:off x="9521207" y="3155806"/>
            <a:ext cx="3859795" cy="304801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sv-FI" dirty="1">
                <a:solidFill>
                  <a:srgbClr val="FFFFFF"/>
                </a:solidFill>
              </a:rPr>
              <a:t>Utbildningsstyrelsen</a:t>
            </a:r>
          </a:p>
        </p:txBody>
      </p:sp>
      <p:sp>
        <p:nvSpPr>
          <p:cNvPr id="165" name="Google Shape;165;p6"/>
          <p:cNvSpPr txBox="1">
            <a:spLocks noGrp="1"/>
          </p:cNvSpPr>
          <p:nvPr>
            <p:ph type="sldNum" sz="quarter" idx="12"/>
          </p:nvPr>
        </p:nvSpPr>
        <p:spPr>
          <a:xfrm>
            <a:off x="11017538" y="610622"/>
            <a:ext cx="685802" cy="766675"/>
          </a:xfrm>
          <a:prstGeom prst="rect">
            <a:avLst/>
          </a:prstGeom>
        </p:spPr>
        <p:txBody>
          <a:bodyPr spcFirstLastPara="1" lIns="0" tIns="0" rIns="0" bIns="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fi-FI" sz="2000">
                <a:solidFill>
                  <a:srgbClr val="FFFFFF"/>
                </a:solidFill>
              </a:rPr>
              <a:pPr marL="0" lvl="0" indent="0" rtl="0">
                <a:spcBef>
                  <a:spcPts val="0"/>
                </a:spcBef>
                <a:spcAft>
                  <a:spcPts val="600"/>
                </a:spcAft>
                <a:buNone/>
              </a:pPr>
              <a:t>6</a:t>
            </a:fld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Mukautettu 2">
      <a:dk1>
        <a:sysClr val="windowText" lastClr="000000"/>
      </a:dk1>
      <a:lt1>
        <a:sysClr val="window" lastClr="FFFFFF"/>
      </a:lt1>
      <a:dk2>
        <a:srgbClr val="134770"/>
      </a:dk2>
      <a:lt2>
        <a:srgbClr val="F6DDD8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Ioni (johtoryhmä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i (johtoryhmä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B70A1DE36FCF44BDDE09FC5C2A0B00" ma:contentTypeVersion="0" ma:contentTypeDescription="Create a new document." ma:contentTypeScope="" ma:versionID="650abf3b967dd9518286aa276184bd57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368E031-B61E-4643-8575-755CBDD90F98}"/>
</file>

<file path=customXml/itemProps2.xml><?xml version="1.0" encoding="utf-8"?>
<ds:datastoreItem xmlns:ds="http://schemas.openxmlformats.org/officeDocument/2006/customXml" ds:itemID="{72B3AD71-9CD8-4ECA-8803-F506C203D3C7}"/>
</file>

<file path=customXml/itemProps3.xml><?xml version="1.0" encoding="utf-8"?>
<ds:datastoreItem xmlns:ds="http://schemas.openxmlformats.org/officeDocument/2006/customXml" ds:itemID="{66D7EC57-7498-41DB-8026-FA9F1C45D6B3}"/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48</TotalTime>
  <Words>279</Words>
  <Application>Microsoft Office PowerPoint</Application>
  <PresentationFormat>Laajakuva</PresentationFormat>
  <Paragraphs>46</Paragraphs>
  <Slides>6</Slides>
  <Notes>6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1" baseType="lpstr">
      <vt:lpstr>Arial</vt:lpstr>
      <vt:lpstr>Calibri</vt:lpstr>
      <vt:lpstr>Century Gothic</vt:lpstr>
      <vt:lpstr>Wingdings 3</vt:lpstr>
      <vt:lpstr>Ioni (johtoryhmä)</vt:lpstr>
      <vt:lpstr>Saamelaiset Suomessa</vt:lpstr>
      <vt:lpstr>Saamelaiset Suomessa</vt:lpstr>
      <vt:lpstr>Saamen kielet</vt:lpstr>
      <vt:lpstr>Saamelaisten syrjintä </vt:lpstr>
      <vt:lpstr>Saamelaiskäräjät </vt:lpstr>
      <vt:lpstr>Saamelaisten oikeudellinen asema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Saamelaiset Suomessa</dc:title>
  <dc:creator>Elo Satu</dc:creator>
  <cp:lastModifiedBy>Korhonen Anjuli (OPH)</cp:lastModifiedBy>
  <cp:revision>3</cp:revision>
  <dcterms:created xsi:type="dcterms:W3CDTF">2017-01-23T10:06:39Z</dcterms:created>
  <dcterms:modified xsi:type="dcterms:W3CDTF">2022-12-14T09:59:08Z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0x010100E1B70A1DE36FCF44BDDE09FC5C2A0B00</vt:lpwstr>
  </property>
</Properties>
</file>